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73" r:id="rId3"/>
    <p:sldId id="275" r:id="rId4"/>
    <p:sldId id="276" r:id="rId5"/>
    <p:sldId id="277" r:id="rId6"/>
    <p:sldId id="278" r:id="rId7"/>
    <p:sldId id="279" r:id="rId8"/>
    <p:sldId id="280" r:id="rId9"/>
    <p:sldId id="281" r:id="rId10"/>
    <p:sldId id="257" r:id="rId11"/>
    <p:sldId id="269" r:id="rId12"/>
    <p:sldId id="270" r:id="rId13"/>
    <p:sldId id="271" r:id="rId14"/>
    <p:sldId id="261" r:id="rId15"/>
    <p:sldId id="262" r:id="rId16"/>
    <p:sldId id="263" r:id="rId17"/>
    <p:sldId id="264" r:id="rId18"/>
    <p:sldId id="266" r:id="rId19"/>
    <p:sldId id="267" r:id="rId20"/>
    <p:sldId id="258" r:id="rId21"/>
    <p:sldId id="259" r:id="rId22"/>
    <p:sldId id="268" r:id="rId23"/>
    <p:sldId id="260" r:id="rId24"/>
    <p:sldId id="282" r:id="rId25"/>
    <p:sldId id="283" r:id="rId26"/>
    <p:sldId id="284" r:id="rId27"/>
    <p:sldId id="285" r:id="rId28"/>
    <p:sldId id="286" r:id="rId29"/>
    <p:sldId id="288" r:id="rId30"/>
    <p:sldId id="289" r:id="rId31"/>
    <p:sldId id="294" r:id="rId32"/>
    <p:sldId id="290" r:id="rId33"/>
    <p:sldId id="291" r:id="rId34"/>
    <p:sldId id="287" r:id="rId35"/>
    <p:sldId id="297" r:id="rId36"/>
    <p:sldId id="298" r:id="rId37"/>
    <p:sldId id="299" r:id="rId38"/>
    <p:sldId id="300" r:id="rId39"/>
    <p:sldId id="301" r:id="rId40"/>
    <p:sldId id="296" r:id="rId41"/>
    <p:sldId id="295" r:id="rId42"/>
    <p:sldId id="306" r:id="rId43"/>
    <p:sldId id="305" r:id="rId44"/>
    <p:sldId id="307" r:id="rId45"/>
    <p:sldId id="303" r:id="rId46"/>
    <p:sldId id="304" r:id="rId47"/>
    <p:sldId id="302" r:id="rId48"/>
    <p:sldId id="308" r:id="rId49"/>
    <p:sldId id="309" r:id="rId50"/>
    <p:sldId id="292" r:id="rId51"/>
    <p:sldId id="29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15:48:28.724"/>
    </inkml:context>
    <inkml:brush xml:id="br0">
      <inkml:brushProperty name="width" value="0.08571" units="cm"/>
      <inkml:brushProperty name="height" value="0.08571" units="cm"/>
      <inkml:brushProperty name="color" value="#E71224"/>
    </inkml:brush>
  </inkml:definitions>
  <inkml:trace contextRef="#ctx0" brushRef="#br0">4177 387 8153,'9'-11'160,"-7"-7"0,5 4 0,-7-4 1,-7-2-1,-6 2 441,-5 4 0,-5-4 1,-2 5-1,-4-3 44,-3 3 1,-4-3-528,-11 9 0,-5-2 0,-9 5 0,-4-3 0,-9 2 0,-16 3 0,39 2 0,-2 0 0,-6 0 1,-1 0-1,-5 0 0,-1 0 0,-4 0 0,0 0 271,2 0 1,-1 0 0,-8 0 0,-2 0-397,6 0 0,-2 0 1,-13 0-1,-2 0-34,2 0 0,0 0 0,5 0 0,2 0 0,1 1 0,0 0 0,-2 2 0,-1 1 0,1 2 0,0 2 0,-2 0 0,1 2-63,2 0 1,2 0-1,8-3 1,0-1 0,0 2-1,0 0 1,1 2 0,1 0-1,0 2 1,0 1 0,1-1 1,1 1 0,6-1 0,3 1 0,6-1 0,2 1 0,-40 16 55,7 2 1,13-6 0,9 4-153,12 1 0,15-1 0,9 7 0,9-4 0,10-1-61,3 1 0,6-1 0,6 5 0,11-2 62,11 2 0,14-7 0,5 1 254,2-1 0,11-4 0,16 6 0,11 1 0,-38-17 0,2-1-38,4 1 1,1-1-1,-1 3 1,1 0-1,7-3 1,1-1-7,1 0 0,1-1 0,5 0 0,1-2 0,10 0 0,1-2 0,4 1 0,0-2 0,1-1 0,1 0-59,1-2 1,1 1 0,5-1 0,0-2 0,0-1 0,0-2 0,0 1 0,-2 0 43,-7 1 0,1-2 0,6-2 1,2-3-1,-8 0 0,0-1-4,3-1 1,-1-2 0,-2-4 0,-2-2 0,-3 1 0,-1-1 0,1-2 0,0 0 0,-3 0 0,0 0-50,1 0 0,-1 0 1,-5-4-1,-3-1-118,-9 3 1,-3-1 85,-5 2 0,-2-2 0,0-5 0,-1 0 44,-3 2 1,-3 1 0,32-20-131,-13-5 0,-16 3 113,-18-2 1,-14 4 0,-16-6-1,-10 1 1,-17-1 0,-15-1 346,-14 1 1,-16 1 0,-6 8 0,-7-1 0,-11 3 284,39 20 0,-3 2-437,-12 0 1,-3 3 0,-5 2 0,-1 2-392,-11-2 0,0 1 0,4 1 1,-1 0 330,-12 2 1,-2 1-1,31 2 1,-1 1-1,-1 1-216,-6 1 1,-1 1 0,0 1-1,-2 1 1,-1 1 0,0 1 0,-1 0-1,-1 2 1,0 0 163,-6 1 0,-1 1 0,2 1-1410,4 1 0,1 0 0,1 2 1388,4 1 0,0 0 0,2 1 0,6 0 0,2-1 0,0 1 0,-1 0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15:48:44.683"/>
    </inkml:context>
    <inkml:brush xml:id="br0">
      <inkml:brushProperty name="width" value="0.08571" units="cm"/>
      <inkml:brushProperty name="height" value="0.08571" units="cm"/>
      <inkml:brushProperty name="color" value="#E71224"/>
    </inkml:brush>
  </inkml:definitions>
  <inkml:trace contextRef="#ctx0" brushRef="#br0">6346 101 8205,'0'-13'98,"3"-1"493,3-1 0,-1 3 0,8 1 1491,3 2 0,2-4-1243,2 6 1,-6 0-1,-3 9 24,-2 5 1,-2-2 0,-7 8-472,0 3 0,0-5 1,0 3-1,0 1 86,0 3 1,0-4 0,0-1 0,0 3 902,0 2-832,0 2-194,0-8 0,0 6 0,-2-7 0,-3 3 0,-4-1 126,-2 3 1,4 2-1,-6 2 1,-3 0-413,-2 1 0,4-1 0,1 0-69,-3 1 0,5-1 0,-3 0 0,-2 0 0,-2 1 0,-2-1 0,0 0 0,0 7 0,-1 0 0,-1 0 0,-3-4 0,-4 2 0,-3 2 0,7 2 0,-2-2 0,5-5 0,-5 10 0,0-7 0,2 2 0,9 2 0,3-2 0,-1-2 0,-6 6 0,0-1 0,6 4 0,1-7 0,-3-3 0,5 6 0,-3-3 0,1 0 0,-5-7 0,2 2 0,2 3 0,-1 2 0,-12 0 0,4-6 0,-6 8 0,2-4 0,-3 6 0,1-2 0,0-4 0,-7 7 0,13-10 0,-13 8 0,7-8 0,0 3 0,-3 2 0,1-2 0,6-3 0,-5-1 0,10-1 0,-7 2 0,0 1 0,5 2 0,4-5 0,4 0 0,-2-4 0,-2 0 0,-2 4 0,0 0 0,-1 1 0,1-1 0,0 0 0,-3 0 0,-4 1 0,5 6 0,-5 0 0,2-2 0,0-3 0,-2-2 0,0 1 0,7-1 0,0 0 0,-3 0 0,-4 1 0,2-1 0,-6 0 0,-1 1 0,1-1 0,4 0 0,-5-2 0,1 0 0,-1 2 0,-2-13 0,-6 20 0,-1-11 0,1 6 0,-3 5 0,-5-2 0,6 5 0,-6-1 0,6 0 0,1 0 0,0 1 0,3-6 0,2 4 0,2-4 0,3 6 0,-5-3 0,2-3 0,-2-1 0,4-3 0,-1 0 0,-3 1 0,-3-1 0,-1 0 0,-1 1 0,1 6 0,-1 0 0,0-3 0,1-1 0,-1-1 0,1 5 0,-1-4 0,1 4 0,1-4 0,6-3 0,-6 0 0,6 0 0,1-2 0,0-2 0,1-5 0,2 1 0,-1-1 0,-6 3 0,3 6 0,-6 0 0,-1-6 0,-1-1 0,-2 5 0,-4 7 0,4-3 0,-4 5 0,4-4 0,3-3 0,-1 1 0,0-1 0,3 0 0,2 0 0,5 1 0,1-1 0,-3-2 0,5-5 0,-5 5 0,3-4 0,-1 2 0,-5-3 0,-2 5 0,-3-6 0,0 1 0,1 1 0,-1-1 0,1 5 0,-1-2 0,1-5 0,-1-2 0,7 5 0,1-5 0,-1 0 0,2 0 0,5-5 0,-2 5 0,2-2 0,2-3 0,3-1 0,1 4 0,1-1 0,0-1 0,-1-3 0,-1 0 0,-5 5 0,2-5 0,-6 7 0,-1-2 0,1 0 0,-3 2 0,-7-5 0,3 5 0,2 0 0,2 0 0,0 0 0,-4-4 0,4 2 0,-4 6 0,6-6 0,-1 0 0,-1 2 0,9-5 0,-2 7 0,4-2 0,3-4 0,0-3 0,0 0 0,-1 3 0,1 2 0,0-3 0,-1-2 0,8-2 0,-1 0 0,-1 0 0,-3 0 0,-3 0 0,1 0 0,0 0 0,0 0 0,-1 0 0,1 0 0,0 0 0,-1 0 0,1 0 0,0 0 0,0 0 0,-1 0 0,1 0 0,0 0 0,0 0 0,6 3 0,1 4 0,6-5 0,-7 5 0,7-5 0,-6-2 0,6 0 0,-6 0 0,6 0 0,-7 0 0,10 2 0,-3 5 0,5-5 0,4 7 0,5-9 0,-5-2 0,7-3 0,0-1 0,-4-3 0,8 2 0,-8 5 0,4-8 0,-9 10 0,0 0 0,-9 0 0,6 0 0,-6 0 0,9 0 0,-2 0 0,-5 0 0,3 0 0,-10 0 0,10 0 0,-14 0 0,16 0 0,-7-9 0,9 7 0,-3-7 0,-3 9 0,3 0 0,-6 0 0,9 0 0,0 0 0,0-9 0,0 7 0,0-9 0,0 4 0,3 5 0,3-5 0,-1 5 0,8-1 0,3-1 0,2-3 0,2-2 0,1 5 0,-1-3 0,7-9 0,2 3 0,3-5 0,2 4 0,6 1 0,1-3 0,-1-2 0,1-3 0,-1 1 0,-6 2 0,0 2 0,2 3 0,-7-1 0,1-6 0,-10 0 0,0 6 0,0 3 0,1 2 0,-8 2 0,-2 5 0,-2-5 0,0 5 0,-2-5 0,-4 5 0,6 2 0,-9 2 0,-3 3 0,-3 2 0,-1 6 0,-11-4 0,-5 2 0,1 5 0,-3 2 0,-2 2 0,4 1 0,-4-1 0,5 0 0,-5-6 0,0-1 0,2 1 0,2-3 0,10 0 0,-1-6 0,-1 2 0,-3-3 0,-3 5 0,1-2 0,0 6 0,-1-4 0,-1 3 0,-3 1 0,-2-2 0,-7 7 0,5-6 0,0 1 0,-1 1 0,3-10 0,7 5 0,0 0 0,6-7 0,1 5 0,8-5 0,-4-2 0,9 0 0,0 0 0,9 10 0,-6-8 0,8 7 0,-4-9 0,-5 2 0,7 3 0,0 1 0,-5 3 0,10-2 0,-1-5 0,8 5 0,-1-5 0,0-2 0,1 3 0,-1 3 0,0-3 0,0 6 0,1 0 0,-1-5 0,0 7 0,3 1 0,2-3 0,2 0 0,0 4 0,-7-4 0,0 2 0,0 5 0,1-5 0,-1 3 0,7-7 0,0 4 0,-2-2 0,-3-2 0,-1 2 0,1-7 0,3 5 0,2-5 0,-2-2 0,-3 0 0,-1 0 0,-1 0 0,-7 0 0,1 0 0,-10 0 0,5 0 0,-9 0 0,0 0 0,-9 0 0,7 0 0,-7 0 0,9 0 0,0 0 0,-9 0 0,5 0 0,-10 2-1268,-2 5 0,-2-5 1,-2 5-7458,0-5 8725,-1-11 0,10-2 0,2-9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F5D01-B470-204F-A0B8-FC015400B868}"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D6A8F-2AF2-2546-BA72-A0D4F83D72E3}" type="slidenum">
              <a:rPr lang="en-US" smtClean="0"/>
              <a:t>‹#›</a:t>
            </a:fld>
            <a:endParaRPr lang="en-US"/>
          </a:p>
        </p:txBody>
      </p:sp>
    </p:spTree>
    <p:extLst>
      <p:ext uri="{BB962C8B-B14F-4D97-AF65-F5344CB8AC3E}">
        <p14:creationId xmlns:p14="http://schemas.microsoft.com/office/powerpoint/2010/main" val="209547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Color blindness is a vision deficiency that inhibits the</a:t>
            </a:r>
            <a:r>
              <a:rPr lang="en-US" sz="1800">
                <a:solidFill>
                  <a:srgbClr val="222222"/>
                </a:solidFill>
                <a:latin typeface="ArialMT"/>
              </a:rPr>
              <a:t> ability to distinguish between certain colors.</a:t>
            </a:r>
          </a:p>
          <a:p>
            <a:endParaRPr lang="en-US" sz="1800">
              <a:solidFill>
                <a:srgbClr val="222222"/>
              </a:solidFill>
              <a:latin typeface="ArialMT"/>
            </a:endParaRPr>
          </a:p>
          <a:p>
            <a:r>
              <a:rPr lang="en-US" sz="1800" b="0" i="0">
                <a:effectLst/>
                <a:latin typeface="Helvetica" pitchFamily="2" charset="0"/>
              </a:rPr>
              <a:t>Cones vs. Rods:</a:t>
            </a:r>
            <a:endParaRPr lang="en-US">
              <a:effectLst/>
            </a:endParaRPr>
          </a:p>
          <a:p>
            <a:br>
              <a:rPr lang="en-US">
                <a:effectLst/>
              </a:rPr>
            </a:br>
            <a:endParaRPr lang="en-US">
              <a:effectLst/>
            </a:endParaRPr>
          </a:p>
          <a:p>
            <a:r>
              <a:rPr lang="en-US" sz="1800" b="0" i="0">
                <a:effectLst/>
                <a:latin typeface="Helvetica" pitchFamily="2" charset="0"/>
              </a:rPr>
              <a:t>- Rods only detect light vs dark</a:t>
            </a:r>
            <a:endParaRPr lang="en-US">
              <a:effectLst/>
            </a:endParaRPr>
          </a:p>
          <a:p>
            <a:r>
              <a:rPr lang="en-US" sz="1800" b="0" i="0">
                <a:effectLst/>
                <a:latin typeface="Helvetica" pitchFamily="2" charset="0"/>
              </a:rPr>
              <a:t>- Cones detect color</a:t>
            </a:r>
            <a:endParaRPr lang="en-US">
              <a:effectLst/>
            </a:endParaRPr>
          </a:p>
          <a:p>
            <a:br>
              <a:rPr lang="en-US">
                <a:effectLst/>
              </a:rPr>
            </a:br>
            <a:endParaRPr lang="en-US">
              <a:effectLst/>
            </a:endParaRPr>
          </a:p>
          <a:p>
            <a:r>
              <a:rPr lang="en-US" sz="1800" b="0" i="0">
                <a:effectLst/>
                <a:latin typeface="Helvetica" pitchFamily="2" charset="0"/>
              </a:rPr>
              <a:t>Cones:</a:t>
            </a:r>
            <a:endParaRPr lang="en-US">
              <a:effectLst/>
            </a:endParaRPr>
          </a:p>
          <a:p>
            <a:br>
              <a:rPr lang="en-US">
                <a:effectLst/>
              </a:rPr>
            </a:br>
            <a:endParaRPr lang="en-US">
              <a:effectLst/>
            </a:endParaRPr>
          </a:p>
          <a:p>
            <a:r>
              <a:rPr lang="en-US" sz="1800" b="0" i="0">
                <a:effectLst/>
                <a:latin typeface="Helvetica" pitchFamily="2" charset="0"/>
              </a:rPr>
              <a:t>- The different cones that detect color are red, blue, and green. (r, g, b)</a:t>
            </a:r>
            <a:endParaRPr lang="en-US">
              <a:effectLst/>
            </a:endParaRPr>
          </a:p>
          <a:p>
            <a:r>
              <a:rPr lang="en-US" sz="1800" b="0" i="0">
                <a:effectLst/>
                <a:latin typeface="Helvetica" pitchFamily="2" charset="0"/>
              </a:rPr>
              <a:t>- The three cones, S, M, and L, send messages to the brain which interpret millions of different colors</a:t>
            </a:r>
            <a:endParaRPr lang="en-US">
              <a:effectLst/>
            </a:endParaRPr>
          </a:p>
          <a:p>
            <a:r>
              <a:rPr lang="en-US" sz="1800" b="0" i="0">
                <a:effectLst/>
                <a:latin typeface="Helvetica" pitchFamily="2" charset="0"/>
              </a:rPr>
              <a:t>- (Blue) S-Cone: Responsive to short wavelength</a:t>
            </a:r>
            <a:endParaRPr lang="en-US">
              <a:effectLst/>
            </a:endParaRPr>
          </a:p>
          <a:p>
            <a:r>
              <a:rPr lang="en-US" sz="1800" b="0" i="0">
                <a:effectLst/>
                <a:latin typeface="Helvetica" pitchFamily="2" charset="0"/>
              </a:rPr>
              <a:t>- (Green) M-Cone: Responsive to medium wavelength</a:t>
            </a:r>
            <a:endParaRPr lang="en-US">
              <a:effectLst/>
            </a:endParaRPr>
          </a:p>
          <a:p>
            <a:r>
              <a:rPr lang="en-US" sz="1800" b="0" i="0">
                <a:effectLst/>
                <a:latin typeface="Helvetica" pitchFamily="2" charset="0"/>
              </a:rPr>
              <a:t>- (Red) L-Cone: Responsive to long wavelength</a:t>
            </a:r>
            <a:endParaRPr lang="en-US">
              <a:effectLst/>
            </a:endParaRPr>
          </a:p>
          <a:p>
            <a:br>
              <a:rPr lang="en-US">
                <a:effectLst/>
              </a:rPr>
            </a:br>
            <a:endParaRPr lang="en-US">
              <a:effectLst/>
            </a:endParaRPr>
          </a:p>
          <a:p>
            <a:r>
              <a:rPr lang="en-US" sz="1800" b="0" i="0">
                <a:effectLst/>
                <a:latin typeface="Helvetica" pitchFamily="2" charset="0"/>
              </a:rPr>
              <a:t>Types of colorblindness</a:t>
            </a:r>
            <a:endParaRPr lang="en-US">
              <a:effectLst/>
            </a:endParaRPr>
          </a:p>
          <a:p>
            <a:br>
              <a:rPr lang="en-US">
                <a:effectLst/>
              </a:rPr>
            </a:br>
            <a:endParaRPr lang="en-US">
              <a:effectLst/>
            </a:endParaRPr>
          </a:p>
          <a:p>
            <a:r>
              <a:rPr lang="en-US" sz="1800" b="0" i="0">
                <a:effectLst/>
                <a:latin typeface="Helvetica" pitchFamily="2" charset="0"/>
              </a:rPr>
              <a:t>- Monochromatism: The person only has one or zero set of cones</a:t>
            </a:r>
            <a:endParaRPr lang="en-US">
              <a:effectLst/>
            </a:endParaRPr>
          </a:p>
          <a:p>
            <a:r>
              <a:rPr lang="en-US" sz="1800" b="0" i="0">
                <a:effectLst/>
                <a:latin typeface="Helvetica" pitchFamily="2" charset="0"/>
              </a:rPr>
              <a:t>- Dichromatism: The person has two out of the three cone types while the third is completely missing</a:t>
            </a:r>
            <a:endParaRPr lang="en-US">
              <a:effectLst/>
            </a:endParaRPr>
          </a:p>
          <a:p>
            <a:r>
              <a:rPr lang="en-US" sz="1800" b="0" i="0">
                <a:effectLst/>
                <a:latin typeface="Helvetica" pitchFamily="2" charset="0"/>
              </a:rPr>
              <a:t>- Anomalous </a:t>
            </a:r>
            <a:r>
              <a:rPr lang="en-US" sz="1800" b="0" i="0" err="1">
                <a:effectLst/>
                <a:latin typeface="Helvetica" pitchFamily="2" charset="0"/>
              </a:rPr>
              <a:t>trichromatism</a:t>
            </a:r>
            <a:r>
              <a:rPr lang="en-US" sz="1800" b="0" i="0">
                <a:effectLst/>
                <a:latin typeface="Helvetica" pitchFamily="2" charset="0"/>
              </a:rPr>
              <a:t>: Has all three cones, however the responsiveness to colors are</a:t>
            </a:r>
            <a:endParaRPr lang="en-US">
              <a:effectLst/>
            </a:endParaRPr>
          </a:p>
          <a:p>
            <a:br>
              <a:rPr lang="en-US">
                <a:effectLst/>
              </a:rPr>
            </a:br>
            <a:endParaRPr lang="en-US">
              <a:effectLst/>
            </a:endParaRPr>
          </a:p>
          <a:p>
            <a:r>
              <a:rPr lang="en-US" sz="1800" b="0" i="0">
                <a:effectLst/>
                <a:latin typeface="Helvetica" pitchFamily="2" charset="0"/>
              </a:rPr>
              <a:t>---</a:t>
            </a:r>
            <a:endParaRPr lang="en-US">
              <a:effectLst/>
            </a:endParaRPr>
          </a:p>
          <a:p>
            <a:br>
              <a:rPr lang="en-US">
                <a:effectLst/>
              </a:rPr>
            </a:br>
            <a:endParaRPr lang="en-US">
              <a:effectLst/>
            </a:endParaRPr>
          </a:p>
          <a:p>
            <a:r>
              <a:rPr lang="en-US" sz="1800" b="0" i="0">
                <a:effectLst/>
                <a:latin typeface="Helvetica" pitchFamily="2" charset="0"/>
              </a:rPr>
              <a:t>- Tritanopia/Tritanomaly: Missing (Blue) S-Cone</a:t>
            </a:r>
            <a:endParaRPr lang="en-US">
              <a:effectLst/>
            </a:endParaRPr>
          </a:p>
          <a:p>
            <a:r>
              <a:rPr lang="en-US" sz="1800" b="0" i="0">
                <a:effectLst/>
                <a:latin typeface="Helvetica" pitchFamily="2" charset="0"/>
              </a:rPr>
              <a:t>- Deuteranopia/Deuteranomaly: Missing (Green) M-Cone</a:t>
            </a:r>
            <a:endParaRPr lang="en-US">
              <a:effectLst/>
            </a:endParaRPr>
          </a:p>
          <a:p>
            <a:r>
              <a:rPr lang="en-US" sz="1800" b="0" i="0">
                <a:effectLst/>
                <a:latin typeface="Helvetica" pitchFamily="2" charset="0"/>
              </a:rPr>
              <a:t>- Protanopia/Protanomaly: Missing (Red) L-Cone</a:t>
            </a:r>
            <a:endParaRPr lang="en-US">
              <a:effectLst/>
            </a:endParaRPr>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2</a:t>
            </a:fld>
            <a:endParaRPr lang="en-US"/>
          </a:p>
        </p:txBody>
      </p:sp>
    </p:spTree>
    <p:extLst>
      <p:ext uri="{BB962C8B-B14F-4D97-AF65-F5344CB8AC3E}">
        <p14:creationId xmlns:p14="http://schemas.microsoft.com/office/powerpoint/2010/main" val="4072332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Helvetica" pitchFamily="2" charset="0"/>
              </a:rPr>
              <a:t>Help a user choose their clothing. Allowing them to have a better insight on whether the clothes they are looking at are the color that they desire while also letting the user know if the colors are visually appealing together or match.</a:t>
            </a:r>
            <a:endParaRPr lang="en-US">
              <a:effectLst/>
            </a:endParaRPr>
          </a:p>
        </p:txBody>
      </p:sp>
      <p:sp>
        <p:nvSpPr>
          <p:cNvPr id="4" name="Slide Number Placeholder 3"/>
          <p:cNvSpPr>
            <a:spLocks noGrp="1"/>
          </p:cNvSpPr>
          <p:nvPr>
            <p:ph type="sldNum" sz="quarter" idx="5"/>
          </p:nvPr>
        </p:nvSpPr>
        <p:spPr/>
        <p:txBody>
          <a:bodyPr/>
          <a:lstStyle/>
          <a:p>
            <a:fld id="{0B4D6A8F-2AF2-2546-BA72-A0D4F83D72E3}" type="slidenum">
              <a:rPr lang="en-US" smtClean="0"/>
              <a:t>13</a:t>
            </a:fld>
            <a:endParaRPr lang="en-US"/>
          </a:p>
        </p:txBody>
      </p:sp>
    </p:spTree>
    <p:extLst>
      <p:ext uri="{BB962C8B-B14F-4D97-AF65-F5344CB8AC3E}">
        <p14:creationId xmlns:p14="http://schemas.microsoft.com/office/powerpoint/2010/main" val="11079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5 user personas</a:t>
            </a:r>
          </a:p>
        </p:txBody>
      </p:sp>
      <p:sp>
        <p:nvSpPr>
          <p:cNvPr id="4" name="Slide Number Placeholder 3"/>
          <p:cNvSpPr>
            <a:spLocks noGrp="1"/>
          </p:cNvSpPr>
          <p:nvPr>
            <p:ph type="sldNum" sz="quarter" idx="5"/>
          </p:nvPr>
        </p:nvSpPr>
        <p:spPr/>
        <p:txBody>
          <a:bodyPr/>
          <a:lstStyle/>
          <a:p>
            <a:fld id="{0B4D6A8F-2AF2-2546-BA72-A0D4F83D72E3}" type="slidenum">
              <a:rPr lang="en-US" smtClean="0"/>
              <a:t>14</a:t>
            </a:fld>
            <a:endParaRPr lang="en-US"/>
          </a:p>
        </p:txBody>
      </p:sp>
    </p:spTree>
    <p:extLst>
      <p:ext uri="{BB962C8B-B14F-4D97-AF65-F5344CB8AC3E}">
        <p14:creationId xmlns:p14="http://schemas.microsoft.com/office/powerpoint/2010/main" val="3944655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stigma fighter doesn't want to be embarrassed by others knowing about the color blindness.</a:t>
            </a:r>
          </a:p>
          <a:p>
            <a:r>
              <a:rPr lang="en-US"/>
              <a:t>Nobody understands the discomfort they feel when asked what color something is.</a:t>
            </a:r>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15</a:t>
            </a:fld>
            <a:endParaRPr lang="en-US"/>
          </a:p>
        </p:txBody>
      </p:sp>
    </p:spTree>
    <p:extLst>
      <p:ext uri="{BB962C8B-B14F-4D97-AF65-F5344CB8AC3E}">
        <p14:creationId xmlns:p14="http://schemas.microsoft.com/office/powerpoint/2010/main" val="57027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indent="-383540"/>
            <a:r>
              <a:rPr lang="en-US"/>
              <a:t>The fashionista wants to be able to match the clothes they pick to wear however, they are colorblind. </a:t>
            </a:r>
          </a:p>
          <a:p>
            <a:pPr marL="383540" indent="-383540"/>
            <a:r>
              <a:rPr lang="en-US"/>
              <a:t>Sometimes they pick out great outfits to wear but then they go out and are made fun of because their outfit is not matched correctly.</a:t>
            </a:r>
          </a:p>
          <a:p>
            <a:pPr marL="383540" indent="-383540"/>
            <a:r>
              <a:rPr lang="en-US"/>
              <a:t>A tool for matching and identifying colors will be very beneficial.</a:t>
            </a:r>
          </a:p>
          <a:p>
            <a:pPr marL="383540" indent="-383540"/>
            <a:endParaRPr lang="en-US"/>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16</a:t>
            </a:fld>
            <a:endParaRPr lang="en-US"/>
          </a:p>
        </p:txBody>
      </p:sp>
    </p:spTree>
    <p:extLst>
      <p:ext uri="{BB962C8B-B14F-4D97-AF65-F5344CB8AC3E}">
        <p14:creationId xmlns:p14="http://schemas.microsoft.com/office/powerpoint/2010/main" val="25681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indent="-383540"/>
            <a:r>
              <a:rPr lang="en-US"/>
              <a:t>The shopper wants to go shopping for clothes to wear but they like an article of clothing because they believe it is a certain color.</a:t>
            </a:r>
          </a:p>
          <a:p>
            <a:pPr marL="383540" indent="-383540"/>
            <a:r>
              <a:rPr lang="en-US"/>
              <a:t>However, when they go and wear it they are told it is not the color they thought it was and they are embarrassed because that is not the color they thought it was.</a:t>
            </a:r>
          </a:p>
          <a:p>
            <a:pPr marL="383540" indent="-383540"/>
            <a:endParaRPr lang="en-US"/>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17</a:t>
            </a:fld>
            <a:endParaRPr lang="en-US"/>
          </a:p>
        </p:txBody>
      </p:sp>
    </p:spTree>
    <p:extLst>
      <p:ext uri="{BB962C8B-B14F-4D97-AF65-F5344CB8AC3E}">
        <p14:creationId xmlns:p14="http://schemas.microsoft.com/office/powerpoint/2010/main" val="743952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a:buChar char="§"/>
            </a:pPr>
            <a:r>
              <a:rPr lang="en-US" sz="1200"/>
              <a:t>The worker needs to be able to see the correct colors in order to complete their jobs or hobbies correctly.</a:t>
            </a:r>
          </a:p>
          <a:p>
            <a:pPr marL="285750" indent="-285750">
              <a:buFont typeface="Wingdings"/>
              <a:buChar char="§"/>
            </a:pPr>
            <a:endParaRPr lang="en-US" sz="1200"/>
          </a:p>
          <a:p>
            <a:pPr marL="285750" indent="-285750">
              <a:buFont typeface="Wingdings"/>
              <a:buChar char="§"/>
            </a:pPr>
            <a:r>
              <a:rPr lang="en-US" sz="1200"/>
              <a:t>It is important that the worker can submit work their work with certainty that it is done correctly and not only looks nice but is what their intended vision was.</a:t>
            </a:r>
          </a:p>
          <a:p>
            <a:pPr marL="285750" indent="-285750">
              <a:buFont typeface="Wingdings"/>
              <a:buChar char="§"/>
            </a:pPr>
            <a:endParaRPr lang="en-US" sz="1200"/>
          </a:p>
          <a:p>
            <a:pPr marL="285750" indent="-285750">
              <a:buFont typeface="Wingdings"/>
              <a:buChar char="§"/>
            </a:pPr>
            <a:endParaRPr lang="en-US" sz="1200"/>
          </a:p>
          <a:p>
            <a:pPr marL="285750" indent="-285750">
              <a:buFont typeface="Wingdings"/>
              <a:buChar char="§"/>
            </a:pPr>
            <a:endParaRPr lang="en-US"/>
          </a:p>
          <a:p>
            <a:pPr marL="285750" indent="-285750">
              <a:buFont typeface="Wingdings"/>
              <a:buChar char="§"/>
            </a:pPr>
            <a:endParaRPr lang="en-US"/>
          </a:p>
          <a:p>
            <a:pPr marL="285750" indent="-285750">
              <a:buFont typeface="Arial"/>
              <a:buChar char="•"/>
            </a:pPr>
            <a:endParaRPr lang="en-US"/>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18</a:t>
            </a:fld>
            <a:endParaRPr lang="en-US"/>
          </a:p>
        </p:txBody>
      </p:sp>
    </p:spTree>
    <p:extLst>
      <p:ext uri="{BB962C8B-B14F-4D97-AF65-F5344CB8AC3E}">
        <p14:creationId xmlns:p14="http://schemas.microsoft.com/office/powerpoint/2010/main" val="247376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a:buChar char="§"/>
            </a:pPr>
            <a:r>
              <a:rPr lang="en-US" sz="1200"/>
              <a:t>The artist wants to create meaningful and impactful content to captivate their audience.</a:t>
            </a:r>
          </a:p>
          <a:p>
            <a:pPr marL="285750" indent="-285750">
              <a:buFont typeface="Wingdings"/>
              <a:buChar char="§"/>
            </a:pPr>
            <a:r>
              <a:rPr lang="en-US" sz="1200"/>
              <a:t>It can be hard for colorblind artists to differentiate between colors outside the realm of digital art.</a:t>
            </a:r>
          </a:p>
          <a:p>
            <a:pPr marL="285750" indent="-285750">
              <a:buFont typeface="Wingdings"/>
              <a:buChar char="§"/>
            </a:pPr>
            <a:r>
              <a:rPr lang="en-US" sz="1200"/>
              <a:t>An app that can bring a color dropper to real life situations can be a valuable tool for artists.</a:t>
            </a:r>
          </a:p>
          <a:p>
            <a:pPr marL="285750" indent="-285750">
              <a:buFont typeface="Arial"/>
              <a:buChar char="•"/>
            </a:pPr>
            <a:endParaRPr lang="en-US"/>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19</a:t>
            </a:fld>
            <a:endParaRPr lang="en-US"/>
          </a:p>
        </p:txBody>
      </p:sp>
    </p:spTree>
    <p:extLst>
      <p:ext uri="{BB962C8B-B14F-4D97-AF65-F5344CB8AC3E}">
        <p14:creationId xmlns:p14="http://schemas.microsoft.com/office/powerpoint/2010/main" val="4120201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25</a:t>
            </a:fld>
            <a:endParaRPr lang="en-US"/>
          </a:p>
        </p:txBody>
      </p:sp>
    </p:spTree>
    <p:extLst>
      <p:ext uri="{BB962C8B-B14F-4D97-AF65-F5344CB8AC3E}">
        <p14:creationId xmlns:p14="http://schemas.microsoft.com/office/powerpoint/2010/main" val="3706176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Switch to Playground</a:t>
            </a:r>
          </a:p>
        </p:txBody>
      </p:sp>
      <p:sp>
        <p:nvSpPr>
          <p:cNvPr id="4" name="Slide Number Placeholder 3"/>
          <p:cNvSpPr>
            <a:spLocks noGrp="1"/>
          </p:cNvSpPr>
          <p:nvPr>
            <p:ph type="sldNum" sz="quarter" idx="5"/>
          </p:nvPr>
        </p:nvSpPr>
        <p:spPr/>
        <p:txBody>
          <a:bodyPr/>
          <a:lstStyle/>
          <a:p>
            <a:fld id="{0B4D6A8F-2AF2-2546-BA72-A0D4F83D72E3}" type="slidenum">
              <a:rPr lang="en-US" smtClean="0"/>
              <a:t>26</a:t>
            </a:fld>
            <a:endParaRPr lang="en-US"/>
          </a:p>
        </p:txBody>
      </p:sp>
    </p:spTree>
    <p:extLst>
      <p:ext uri="{BB962C8B-B14F-4D97-AF65-F5344CB8AC3E}">
        <p14:creationId xmlns:p14="http://schemas.microsoft.com/office/powerpoint/2010/main" val="424912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Color </a:t>
            </a:r>
            <a:r>
              <a:rPr lang="en-US" err="1"/>
              <a:t>UIImage</a:t>
            </a:r>
            <a:r>
              <a:rPr lang="en-US"/>
              <a:t> extension Swift code.</a:t>
            </a:r>
          </a:p>
          <a:p>
            <a:r>
              <a:rPr lang="en-US"/>
              <a:t>In case swift playgrounds breaks on stage. Also available for the print out.</a:t>
            </a:r>
            <a:endParaRPr lang="en-US">
              <a:cs typeface="Calibri"/>
            </a:endParaRPr>
          </a:p>
          <a:p>
            <a:r>
              <a:rPr lang="en-US">
                <a:cs typeface="Calibri"/>
              </a:rPr>
              <a:t>CIAreaImage - </a:t>
            </a:r>
            <a:r>
              <a:rPr lang="en-US"/>
              <a:t>Returns a single-pixel image that contains the average color for the region of interest.</a:t>
            </a:r>
            <a:endParaRPr lang="en-US">
              <a:cs typeface="Calibri"/>
            </a:endParaRPr>
          </a:p>
        </p:txBody>
      </p:sp>
      <p:sp>
        <p:nvSpPr>
          <p:cNvPr id="4" name="Slide Number Placeholder 3"/>
          <p:cNvSpPr>
            <a:spLocks noGrp="1"/>
          </p:cNvSpPr>
          <p:nvPr>
            <p:ph type="sldNum" sz="quarter" idx="5"/>
          </p:nvPr>
        </p:nvSpPr>
        <p:spPr/>
        <p:txBody>
          <a:bodyPr/>
          <a:lstStyle/>
          <a:p>
            <a:fld id="{0B4D6A8F-2AF2-2546-BA72-A0D4F83D72E3}" type="slidenum">
              <a:rPr lang="en-US" smtClean="0"/>
              <a:t>27</a:t>
            </a:fld>
            <a:endParaRPr lang="en-US"/>
          </a:p>
        </p:txBody>
      </p:sp>
    </p:spTree>
    <p:extLst>
      <p:ext uri="{BB962C8B-B14F-4D97-AF65-F5344CB8AC3E}">
        <p14:creationId xmlns:p14="http://schemas.microsoft.com/office/powerpoint/2010/main" val="407677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3</a:t>
            </a:fld>
            <a:endParaRPr lang="en-US"/>
          </a:p>
        </p:txBody>
      </p:sp>
    </p:spTree>
    <p:extLst>
      <p:ext uri="{BB962C8B-B14F-4D97-AF65-F5344CB8AC3E}">
        <p14:creationId xmlns:p14="http://schemas.microsoft.com/office/powerpoint/2010/main" val="407233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your roles!</a:t>
            </a:r>
          </a:p>
        </p:txBody>
      </p:sp>
      <p:sp>
        <p:nvSpPr>
          <p:cNvPr id="4" name="Slide Number Placeholder 3"/>
          <p:cNvSpPr>
            <a:spLocks noGrp="1"/>
          </p:cNvSpPr>
          <p:nvPr>
            <p:ph type="sldNum" sz="quarter" idx="5"/>
          </p:nvPr>
        </p:nvSpPr>
        <p:spPr/>
        <p:txBody>
          <a:bodyPr/>
          <a:lstStyle/>
          <a:p>
            <a:fld id="{0B4D6A8F-2AF2-2546-BA72-A0D4F83D72E3}" type="slidenum">
              <a:rPr lang="en-US" smtClean="0"/>
              <a:t>34</a:t>
            </a:fld>
            <a:endParaRPr lang="en-US"/>
          </a:p>
        </p:txBody>
      </p:sp>
    </p:spTree>
    <p:extLst>
      <p:ext uri="{BB962C8B-B14F-4D97-AF65-F5344CB8AC3E}">
        <p14:creationId xmlns:p14="http://schemas.microsoft.com/office/powerpoint/2010/main" val="2560247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41</a:t>
            </a:fld>
            <a:endParaRPr lang="en-US"/>
          </a:p>
        </p:txBody>
      </p:sp>
    </p:spTree>
    <p:extLst>
      <p:ext uri="{BB962C8B-B14F-4D97-AF65-F5344CB8AC3E}">
        <p14:creationId xmlns:p14="http://schemas.microsoft.com/office/powerpoint/2010/main" val="2560247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42</a:t>
            </a:fld>
            <a:endParaRPr lang="en-US"/>
          </a:p>
        </p:txBody>
      </p:sp>
    </p:spTree>
    <p:extLst>
      <p:ext uri="{BB962C8B-B14F-4D97-AF65-F5344CB8AC3E}">
        <p14:creationId xmlns:p14="http://schemas.microsoft.com/office/powerpoint/2010/main" val="256024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43</a:t>
            </a:fld>
            <a:endParaRPr lang="en-US"/>
          </a:p>
        </p:txBody>
      </p:sp>
    </p:spTree>
    <p:extLst>
      <p:ext uri="{BB962C8B-B14F-4D97-AF65-F5344CB8AC3E}">
        <p14:creationId xmlns:p14="http://schemas.microsoft.com/office/powerpoint/2010/main" val="3691416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44</a:t>
            </a:fld>
            <a:endParaRPr lang="en-US"/>
          </a:p>
        </p:txBody>
      </p:sp>
    </p:spTree>
    <p:extLst>
      <p:ext uri="{BB962C8B-B14F-4D97-AF65-F5344CB8AC3E}">
        <p14:creationId xmlns:p14="http://schemas.microsoft.com/office/powerpoint/2010/main" val="2560247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45</a:t>
            </a:fld>
            <a:endParaRPr lang="en-US"/>
          </a:p>
        </p:txBody>
      </p:sp>
    </p:spTree>
    <p:extLst>
      <p:ext uri="{BB962C8B-B14F-4D97-AF65-F5344CB8AC3E}">
        <p14:creationId xmlns:p14="http://schemas.microsoft.com/office/powerpoint/2010/main" val="3691416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46</a:t>
            </a:fld>
            <a:endParaRPr lang="en-US"/>
          </a:p>
        </p:txBody>
      </p:sp>
    </p:spTree>
    <p:extLst>
      <p:ext uri="{BB962C8B-B14F-4D97-AF65-F5344CB8AC3E}">
        <p14:creationId xmlns:p14="http://schemas.microsoft.com/office/powerpoint/2010/main" val="3691416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47</a:t>
            </a:fld>
            <a:endParaRPr lang="en-US"/>
          </a:p>
        </p:txBody>
      </p:sp>
    </p:spTree>
    <p:extLst>
      <p:ext uri="{BB962C8B-B14F-4D97-AF65-F5344CB8AC3E}">
        <p14:creationId xmlns:p14="http://schemas.microsoft.com/office/powerpoint/2010/main" val="3691416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48</a:t>
            </a:fld>
            <a:endParaRPr lang="en-US"/>
          </a:p>
        </p:txBody>
      </p:sp>
    </p:spTree>
    <p:extLst>
      <p:ext uri="{BB962C8B-B14F-4D97-AF65-F5344CB8AC3E}">
        <p14:creationId xmlns:p14="http://schemas.microsoft.com/office/powerpoint/2010/main" val="256024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xcode, swift playgrounds, swift package manager , github actions</a:t>
            </a:r>
          </a:p>
        </p:txBody>
      </p:sp>
      <p:sp>
        <p:nvSpPr>
          <p:cNvPr id="4" name="Slide Number Placeholder 3"/>
          <p:cNvSpPr>
            <a:spLocks noGrp="1"/>
          </p:cNvSpPr>
          <p:nvPr>
            <p:ph type="sldNum" sz="quarter" idx="5"/>
          </p:nvPr>
        </p:nvSpPr>
        <p:spPr/>
        <p:txBody>
          <a:bodyPr/>
          <a:lstStyle/>
          <a:p>
            <a:fld id="{0B4D6A8F-2AF2-2546-BA72-A0D4F83D72E3}" type="slidenum">
              <a:rPr lang="en-US" smtClean="0"/>
              <a:t>49</a:t>
            </a:fld>
            <a:endParaRPr lang="en-US"/>
          </a:p>
        </p:txBody>
      </p:sp>
    </p:spTree>
    <p:extLst>
      <p:ext uri="{BB962C8B-B14F-4D97-AF65-F5344CB8AC3E}">
        <p14:creationId xmlns:p14="http://schemas.microsoft.com/office/powerpoint/2010/main" val="369141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4</a:t>
            </a:fld>
            <a:endParaRPr lang="en-US"/>
          </a:p>
        </p:txBody>
      </p:sp>
    </p:spTree>
    <p:extLst>
      <p:ext uri="{BB962C8B-B14F-4D97-AF65-F5344CB8AC3E}">
        <p14:creationId xmlns:p14="http://schemas.microsoft.com/office/powerpoint/2010/main" val="4072332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communication how we worked together</a:t>
            </a:r>
          </a:p>
        </p:txBody>
      </p:sp>
      <p:sp>
        <p:nvSpPr>
          <p:cNvPr id="4" name="Slide Number Placeholder 3"/>
          <p:cNvSpPr>
            <a:spLocks noGrp="1"/>
          </p:cNvSpPr>
          <p:nvPr>
            <p:ph type="sldNum" sz="quarter" idx="5"/>
          </p:nvPr>
        </p:nvSpPr>
        <p:spPr/>
        <p:txBody>
          <a:bodyPr/>
          <a:lstStyle/>
          <a:p>
            <a:fld id="{0B4D6A8F-2AF2-2546-BA72-A0D4F83D72E3}" type="slidenum">
              <a:rPr lang="en-US" smtClean="0"/>
              <a:t>50</a:t>
            </a:fld>
            <a:endParaRPr lang="en-US"/>
          </a:p>
        </p:txBody>
      </p:sp>
    </p:spTree>
    <p:extLst>
      <p:ext uri="{BB962C8B-B14F-4D97-AF65-F5344CB8AC3E}">
        <p14:creationId xmlns:p14="http://schemas.microsoft.com/office/powerpoint/2010/main" val="422312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5</a:t>
            </a:fld>
            <a:endParaRPr lang="en-US"/>
          </a:p>
        </p:txBody>
      </p:sp>
    </p:spTree>
    <p:extLst>
      <p:ext uri="{BB962C8B-B14F-4D97-AF65-F5344CB8AC3E}">
        <p14:creationId xmlns:p14="http://schemas.microsoft.com/office/powerpoint/2010/main" val="407233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effectLst/>
                <a:latin typeface="Helvetica" pitchFamily="2" charset="0"/>
              </a:rPr>
              <a:t>Deuteranopia/Deuteranomaly: Missing (Green) M-Cone</a:t>
            </a:r>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7</a:t>
            </a:fld>
            <a:endParaRPr lang="en-US"/>
          </a:p>
        </p:txBody>
      </p:sp>
    </p:spTree>
    <p:extLst>
      <p:ext uri="{BB962C8B-B14F-4D97-AF65-F5344CB8AC3E}">
        <p14:creationId xmlns:p14="http://schemas.microsoft.com/office/powerpoint/2010/main" val="263249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effectLst/>
                <a:latin typeface="Helvetica" pitchFamily="2" charset="0"/>
              </a:rPr>
              <a:t>Protanopia/Protanomaly: Missing (Red) L-Cone</a:t>
            </a:r>
            <a:endParaRPr lang="en-US">
              <a:effectLst/>
            </a:endParaRPr>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8</a:t>
            </a:fld>
            <a:endParaRPr lang="en-US"/>
          </a:p>
        </p:txBody>
      </p:sp>
    </p:spTree>
    <p:extLst>
      <p:ext uri="{BB962C8B-B14F-4D97-AF65-F5344CB8AC3E}">
        <p14:creationId xmlns:p14="http://schemas.microsoft.com/office/powerpoint/2010/main" val="421257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effectLst/>
                <a:latin typeface="Helvetica" pitchFamily="2" charset="0"/>
              </a:rPr>
              <a:t>Tritanopia/Tritanomaly: Missing (Blue) S-Cone</a:t>
            </a:r>
            <a:endParaRPr lang="en-US">
              <a:effectLst/>
            </a:endParaRPr>
          </a:p>
          <a:p>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9</a:t>
            </a:fld>
            <a:endParaRPr lang="en-US"/>
          </a:p>
        </p:txBody>
      </p:sp>
    </p:spTree>
    <p:extLst>
      <p:ext uri="{BB962C8B-B14F-4D97-AF65-F5344CB8AC3E}">
        <p14:creationId xmlns:p14="http://schemas.microsoft.com/office/powerpoint/2010/main" val="2572343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Helvetica" pitchFamily="2" charset="0"/>
              </a:rPr>
              <a:t>We would like to address the needs of the colorblind community by addressing the following key areas</a:t>
            </a:r>
            <a:endParaRPr lang="en-US"/>
          </a:p>
        </p:txBody>
      </p:sp>
      <p:sp>
        <p:nvSpPr>
          <p:cNvPr id="4" name="Slide Number Placeholder 3"/>
          <p:cNvSpPr>
            <a:spLocks noGrp="1"/>
          </p:cNvSpPr>
          <p:nvPr>
            <p:ph type="sldNum" sz="quarter" idx="5"/>
          </p:nvPr>
        </p:nvSpPr>
        <p:spPr/>
        <p:txBody>
          <a:bodyPr/>
          <a:lstStyle/>
          <a:p>
            <a:fld id="{0B4D6A8F-2AF2-2546-BA72-A0D4F83D72E3}" type="slidenum">
              <a:rPr lang="en-US" smtClean="0"/>
              <a:t>11</a:t>
            </a:fld>
            <a:endParaRPr lang="en-US"/>
          </a:p>
        </p:txBody>
      </p:sp>
    </p:spTree>
    <p:extLst>
      <p:ext uri="{BB962C8B-B14F-4D97-AF65-F5344CB8AC3E}">
        <p14:creationId xmlns:p14="http://schemas.microsoft.com/office/powerpoint/2010/main" val="81517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latin typeface="Helvetica" pitchFamily="2" charset="0"/>
              </a:rPr>
              <a:t>A</a:t>
            </a:r>
            <a:r>
              <a:rPr lang="en-US" b="0" i="0">
                <a:effectLst/>
                <a:latin typeface="Helvetica" pitchFamily="2" charset="0"/>
              </a:rPr>
              <a:t>id in the ability for a colorblind person to be able to distinguish between colors through color identification using the camera on a iPhone or iPad</a:t>
            </a:r>
            <a:endParaRPr lang="en-US">
              <a:effectLst/>
            </a:endParaRPr>
          </a:p>
        </p:txBody>
      </p:sp>
      <p:sp>
        <p:nvSpPr>
          <p:cNvPr id="4" name="Slide Number Placeholder 3"/>
          <p:cNvSpPr>
            <a:spLocks noGrp="1"/>
          </p:cNvSpPr>
          <p:nvPr>
            <p:ph type="sldNum" sz="quarter" idx="5"/>
          </p:nvPr>
        </p:nvSpPr>
        <p:spPr/>
        <p:txBody>
          <a:bodyPr/>
          <a:lstStyle/>
          <a:p>
            <a:fld id="{0B4D6A8F-2AF2-2546-BA72-A0D4F83D72E3}" type="slidenum">
              <a:rPr lang="en-US" smtClean="0"/>
              <a:t>12</a:t>
            </a:fld>
            <a:endParaRPr lang="en-US"/>
          </a:p>
        </p:txBody>
      </p:sp>
    </p:spTree>
    <p:extLst>
      <p:ext uri="{BB962C8B-B14F-4D97-AF65-F5344CB8AC3E}">
        <p14:creationId xmlns:p14="http://schemas.microsoft.com/office/powerpoint/2010/main" val="319962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12/9/19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12/9/19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dirty="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dirty="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dirty="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12/9/19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12/9/19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12/9/19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247F57-05E9-BA49-B2FF-1A78114E8A99}"/>
              </a:ext>
            </a:extLst>
          </p:cNvPr>
          <p:cNvPicPr>
            <a:picLocks noChangeAspect="1"/>
          </p:cNvPicPr>
          <p:nvPr/>
        </p:nvPicPr>
        <p:blipFill rotWithShape="1">
          <a:blip r:embed="rId2"/>
          <a:srcRect t="20339" b="23400"/>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A60E79A-BD17-334F-9903-25497001AB4F}"/>
              </a:ext>
            </a:extLst>
          </p:cNvPr>
          <p:cNvSpPr>
            <a:spLocks noGrp="1"/>
          </p:cNvSpPr>
          <p:nvPr>
            <p:ph type="ctrTitle"/>
          </p:nvPr>
        </p:nvSpPr>
        <p:spPr>
          <a:xfrm>
            <a:off x="1915385" y="2063621"/>
            <a:ext cx="8361229" cy="2098226"/>
          </a:xfrm>
        </p:spPr>
        <p:txBody>
          <a:bodyPr>
            <a:normAutofit/>
          </a:bodyPr>
          <a:lstStyle/>
          <a:p>
            <a:r>
              <a:rPr lang="en-US"/>
              <a:t>Color Assistant</a:t>
            </a:r>
          </a:p>
        </p:txBody>
      </p:sp>
    </p:spTree>
    <p:extLst>
      <p:ext uri="{BB962C8B-B14F-4D97-AF65-F5344CB8AC3E}">
        <p14:creationId xmlns:p14="http://schemas.microsoft.com/office/powerpoint/2010/main" val="75154185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299640"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266" y="1010266"/>
            <a:ext cx="10171466" cy="4857133"/>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6699-B76A-A441-8E63-27128622F3D3}"/>
              </a:ext>
            </a:extLst>
          </p:cNvPr>
          <p:cNvSpPr>
            <a:spLocks noGrp="1"/>
          </p:cNvSpPr>
          <p:nvPr>
            <p:ph type="title"/>
          </p:nvPr>
        </p:nvSpPr>
        <p:spPr>
          <a:xfrm>
            <a:off x="1494430" y="1398896"/>
            <a:ext cx="9325970" cy="1160059"/>
          </a:xfrm>
        </p:spPr>
        <p:txBody>
          <a:bodyPr>
            <a:normAutofit/>
          </a:bodyPr>
          <a:lstStyle/>
          <a:p>
            <a:r>
              <a:rPr lang="en-US"/>
              <a:t>Product Vision</a:t>
            </a:r>
          </a:p>
        </p:txBody>
      </p:sp>
      <p:sp>
        <p:nvSpPr>
          <p:cNvPr id="3" name="Content Placeholder 2">
            <a:extLst>
              <a:ext uri="{FF2B5EF4-FFF2-40B4-BE49-F238E27FC236}">
                <a16:creationId xmlns:a16="http://schemas.microsoft.com/office/drawing/2014/main" id="{C555BDBD-0CC0-2E46-BDDE-31D8F0991551}"/>
              </a:ext>
            </a:extLst>
          </p:cNvPr>
          <p:cNvSpPr>
            <a:spLocks noGrp="1"/>
          </p:cNvSpPr>
          <p:nvPr>
            <p:ph idx="1"/>
          </p:nvPr>
        </p:nvSpPr>
        <p:spPr>
          <a:xfrm>
            <a:off x="1494430" y="2739787"/>
            <a:ext cx="9325970" cy="2946779"/>
          </a:xfrm>
        </p:spPr>
        <p:txBody>
          <a:bodyPr>
            <a:normAutofit/>
          </a:bodyPr>
          <a:lstStyle/>
          <a:p>
            <a:r>
              <a:rPr lang="en-US" b="0" i="0">
                <a:effectLst/>
                <a:latin typeface="Helvetica" pitchFamily="2" charset="0"/>
              </a:rPr>
              <a:t>I would like to address the needs of the colorblind community by addressing these key areas:</a:t>
            </a:r>
            <a:endParaRPr lang="en-US">
              <a:effectLst/>
            </a:endParaRPr>
          </a:p>
          <a:p>
            <a:pPr lvl="1"/>
            <a:r>
              <a:rPr lang="en-US" i="0">
                <a:latin typeface="Helvetica" pitchFamily="2" charset="0"/>
              </a:rPr>
              <a:t>A</a:t>
            </a:r>
            <a:r>
              <a:rPr lang="en-US" b="0" i="0">
                <a:effectLst/>
                <a:latin typeface="Helvetica" pitchFamily="2" charset="0"/>
              </a:rPr>
              <a:t>id in the ability for a colorblind person to be able to distinguish between colors through color identification using the camera on a iPhone or iPad</a:t>
            </a:r>
            <a:endParaRPr lang="en-US">
              <a:effectLst/>
            </a:endParaRPr>
          </a:p>
          <a:p>
            <a:pPr lvl="1"/>
            <a:r>
              <a:rPr lang="en-US" i="0">
                <a:latin typeface="Helvetica" pitchFamily="2" charset="0"/>
              </a:rPr>
              <a:t>A</a:t>
            </a:r>
            <a:r>
              <a:rPr lang="en-US" b="0" i="0">
                <a:effectLst/>
                <a:latin typeface="Helvetica" pitchFamily="2" charset="0"/>
              </a:rPr>
              <a:t>id an individual being able to pick color items from their wardrobe and be assured that they have can identify the color that they are looking for</a:t>
            </a:r>
            <a:endParaRPr lang="en-US">
              <a:effectLst/>
            </a:endParaRPr>
          </a:p>
          <a:p>
            <a:pPr lvl="1"/>
            <a:endParaRPr lang="en-US"/>
          </a:p>
        </p:txBody>
      </p:sp>
    </p:spTree>
    <p:extLst>
      <p:ext uri="{BB962C8B-B14F-4D97-AF65-F5344CB8AC3E}">
        <p14:creationId xmlns:p14="http://schemas.microsoft.com/office/powerpoint/2010/main" val="248130276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1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20">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30" name="Freeform: Shape 22">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accent1"/>
          </a:solidFill>
          <a:ln w="0">
            <a:noFill/>
            <a:prstDash val="solid"/>
            <a:round/>
            <a:headEnd/>
            <a:tailEnd/>
          </a:ln>
        </p:spPr>
        <p:txBody>
          <a:bodyPr wrap="square">
            <a:noAutofit/>
          </a:bodyPr>
          <a:lstStyle/>
          <a:p>
            <a:endParaRPr lang="en-US"/>
          </a:p>
        </p:txBody>
      </p:sp>
      <p:sp>
        <p:nvSpPr>
          <p:cNvPr id="31" name="Freeform: Shape 24">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87D36699-B76A-A441-8E63-27128622F3D3}"/>
              </a:ext>
            </a:extLst>
          </p:cNvPr>
          <p:cNvSpPr>
            <a:spLocks noGrp="1"/>
          </p:cNvSpPr>
          <p:nvPr>
            <p:ph type="title"/>
          </p:nvPr>
        </p:nvSpPr>
        <p:spPr>
          <a:xfrm>
            <a:off x="1084006" y="1086142"/>
            <a:ext cx="9969910" cy="3465385"/>
          </a:xfrm>
        </p:spPr>
        <p:txBody>
          <a:bodyPr vert="horz" lIns="91440" tIns="45720" rIns="91440" bIns="45720" rtlCol="0" anchor="ctr">
            <a:normAutofit/>
          </a:bodyPr>
          <a:lstStyle/>
          <a:p>
            <a:pPr algn="ctr"/>
            <a:r>
              <a:rPr lang="en-US" sz="8800" cap="all"/>
              <a:t>Product Vision</a:t>
            </a:r>
          </a:p>
        </p:txBody>
      </p:sp>
      <p:sp>
        <p:nvSpPr>
          <p:cNvPr id="27" name="Rectangle 26">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Tree>
    <p:extLst>
      <p:ext uri="{BB962C8B-B14F-4D97-AF65-F5344CB8AC3E}">
        <p14:creationId xmlns:p14="http://schemas.microsoft.com/office/powerpoint/2010/main" val="4268529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1" name="Rectangle 2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25" name="Rectangle 2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6699-B76A-A441-8E63-27128622F3D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Distinguish Color using a mobile device</a:t>
            </a:r>
          </a:p>
        </p:txBody>
      </p:sp>
    </p:spTree>
    <p:extLst>
      <p:ext uri="{BB962C8B-B14F-4D97-AF65-F5344CB8AC3E}">
        <p14:creationId xmlns:p14="http://schemas.microsoft.com/office/powerpoint/2010/main" val="34703410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1" name="Rectangle 2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245048"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25" name="Rectangle 2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6699-B76A-A441-8E63-27128622F3D3}"/>
              </a:ext>
            </a:extLst>
          </p:cNvPr>
          <p:cNvSpPr>
            <a:spLocks noGrp="1"/>
          </p:cNvSpPr>
          <p:nvPr>
            <p:ph type="title"/>
          </p:nvPr>
        </p:nvSpPr>
        <p:spPr>
          <a:xfrm>
            <a:off x="1692322" y="1653731"/>
            <a:ext cx="8779579" cy="3935906"/>
          </a:xfrm>
        </p:spPr>
        <p:txBody>
          <a:bodyPr vert="horz" lIns="91440" tIns="45720" rIns="91440" bIns="45720" rtlCol="0" anchor="t">
            <a:normAutofit/>
          </a:bodyPr>
          <a:lstStyle/>
          <a:p>
            <a:r>
              <a:rPr lang="en-US" sz="6800" cap="all"/>
              <a:t>Enhance or aid the user in coordinating their clothes</a:t>
            </a:r>
          </a:p>
        </p:txBody>
      </p:sp>
    </p:spTree>
    <p:extLst>
      <p:ext uri="{BB962C8B-B14F-4D97-AF65-F5344CB8AC3E}">
        <p14:creationId xmlns:p14="http://schemas.microsoft.com/office/powerpoint/2010/main" val="2459615253"/>
      </p:ext>
    </p:extLst>
  </p:cSld>
  <p:clrMapOvr>
    <a:overrideClrMapping bg1="dk1" tx1="lt1" bg2="dk2" tx2="lt2" accent1="accent1" accent2="accent2" accent3="accent3" accent4="accent4" accent5="accent5" accent6="accent6" hlink="hlink" folHlink="folHlink"/>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D5ED81D-2D8D-2048-80DD-7A8A2600D106}"/>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User Personas</a:t>
            </a:r>
          </a:p>
        </p:txBody>
      </p:sp>
      <p:sp>
        <p:nvSpPr>
          <p:cNvPr id="27"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69FCDA9-AA1D-F947-88B9-99B4ECA763AC}"/>
              </a:ext>
            </a:extLst>
          </p:cNvPr>
          <p:cNvSpPr>
            <a:spLocks noGrp="1"/>
          </p:cNvSpPr>
          <p:nvPr>
            <p:ph idx="1"/>
          </p:nvPr>
        </p:nvSpPr>
        <p:spPr>
          <a:xfrm>
            <a:off x="6176720" y="791570"/>
            <a:ext cx="4892308" cy="5262390"/>
          </a:xfrm>
        </p:spPr>
        <p:txBody>
          <a:bodyPr anchor="ctr">
            <a:normAutofit/>
          </a:bodyPr>
          <a:lstStyle/>
          <a:p>
            <a:pPr marL="383540" indent="-383540"/>
            <a:r>
              <a:rPr lang="en-US" sz="4000"/>
              <a:t>The stigma fighter</a:t>
            </a:r>
            <a:endParaRPr lang="en-US"/>
          </a:p>
          <a:p>
            <a:pPr marL="383540" indent="-383540"/>
            <a:r>
              <a:rPr lang="en-US" sz="4000"/>
              <a:t>The fashionista</a:t>
            </a:r>
          </a:p>
          <a:p>
            <a:pPr marL="383540" indent="-383540"/>
            <a:r>
              <a:rPr lang="en-US" sz="4000"/>
              <a:t>The shopper</a:t>
            </a:r>
          </a:p>
          <a:p>
            <a:pPr marL="383540" indent="-383540"/>
            <a:r>
              <a:rPr lang="en-US" sz="4000"/>
              <a:t>The worker</a:t>
            </a:r>
          </a:p>
          <a:p>
            <a:pPr marL="383540" indent="-383540"/>
            <a:r>
              <a:rPr lang="en-US" sz="4000"/>
              <a:t>The artist</a:t>
            </a:r>
          </a:p>
        </p:txBody>
      </p:sp>
    </p:spTree>
    <p:extLst>
      <p:ext uri="{BB962C8B-B14F-4D97-AF65-F5344CB8AC3E}">
        <p14:creationId xmlns:p14="http://schemas.microsoft.com/office/powerpoint/2010/main" val="1444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1" name="Rectangle 20">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5FAF99A-D8D6-FB42-9036-EA013E8FB2ED}"/>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The Stigma Fighter</a:t>
            </a:r>
          </a:p>
        </p:txBody>
      </p:sp>
      <p:pic>
        <p:nvPicPr>
          <p:cNvPr id="4" name="Picture 3">
            <a:extLst>
              <a:ext uri="{FF2B5EF4-FFF2-40B4-BE49-F238E27FC236}">
                <a16:creationId xmlns:a16="http://schemas.microsoft.com/office/drawing/2014/main" id="{8AF01569-8E94-CF49-801F-12137BCBD17C}"/>
              </a:ext>
            </a:extLst>
          </p:cNvPr>
          <p:cNvPicPr>
            <a:picLocks noChangeAspect="1"/>
          </p:cNvPicPr>
          <p:nvPr/>
        </p:nvPicPr>
        <p:blipFill>
          <a:blip r:embed="rId3"/>
          <a:stretch>
            <a:fillRect/>
          </a:stretch>
        </p:blipFill>
        <p:spPr>
          <a:xfrm>
            <a:off x="1407610" y="791829"/>
            <a:ext cx="3641898" cy="4346508"/>
          </a:xfrm>
          <a:prstGeom prst="rect">
            <a:avLst/>
          </a:prstGeom>
        </p:spPr>
      </p:pic>
    </p:spTree>
    <p:extLst>
      <p:ext uri="{BB962C8B-B14F-4D97-AF65-F5344CB8AC3E}">
        <p14:creationId xmlns:p14="http://schemas.microsoft.com/office/powerpoint/2010/main" val="3492159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4" name="Rectangle 23">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AF99A-D8D6-FB42-9036-EA013E8FB2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6100" cap="all"/>
              <a:t>The Fashionista </a:t>
            </a:r>
          </a:p>
        </p:txBody>
      </p:sp>
      <p:sp>
        <p:nvSpPr>
          <p:cNvPr id="26"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8"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5" name="Picture 15">
            <a:extLst>
              <a:ext uri="{FF2B5EF4-FFF2-40B4-BE49-F238E27FC236}">
                <a16:creationId xmlns:a16="http://schemas.microsoft.com/office/drawing/2014/main" id="{62F5869D-60DA-C342-80F2-489497F7B889}"/>
              </a:ext>
            </a:extLst>
          </p:cNvPr>
          <p:cNvPicPr>
            <a:picLocks noChangeAspect="1"/>
          </p:cNvPicPr>
          <p:nvPr/>
        </p:nvPicPr>
        <p:blipFill>
          <a:blip r:embed="rId3"/>
          <a:stretch>
            <a:fillRect/>
          </a:stretch>
        </p:blipFill>
        <p:spPr>
          <a:xfrm>
            <a:off x="1371403" y="2303525"/>
            <a:ext cx="4207669" cy="2450966"/>
          </a:xfrm>
          <a:prstGeom prst="rect">
            <a:avLst/>
          </a:prstGeom>
        </p:spPr>
      </p:pic>
    </p:spTree>
    <p:extLst>
      <p:ext uri="{BB962C8B-B14F-4D97-AF65-F5344CB8AC3E}">
        <p14:creationId xmlns:p14="http://schemas.microsoft.com/office/powerpoint/2010/main" val="372934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1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AF99A-D8D6-FB42-9036-EA013E8FB2ED}"/>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a:t>The Shopper</a:t>
            </a:r>
          </a:p>
        </p:txBody>
      </p:sp>
      <p:sp>
        <p:nvSpPr>
          <p:cNvPr id="4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3"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Picture 4">
            <a:extLst>
              <a:ext uri="{FF2B5EF4-FFF2-40B4-BE49-F238E27FC236}">
                <a16:creationId xmlns:a16="http://schemas.microsoft.com/office/drawing/2014/main" id="{93F867AA-4EDD-E549-B1EC-60DDC4C90DE7}"/>
              </a:ext>
            </a:extLst>
          </p:cNvPr>
          <p:cNvPicPr>
            <a:picLocks noChangeAspect="1"/>
          </p:cNvPicPr>
          <p:nvPr/>
        </p:nvPicPr>
        <p:blipFill>
          <a:blip r:embed="rId3"/>
          <a:stretch>
            <a:fillRect/>
          </a:stretch>
        </p:blipFill>
        <p:spPr>
          <a:xfrm>
            <a:off x="2020879" y="1340841"/>
            <a:ext cx="4375510" cy="4375510"/>
          </a:xfrm>
          <a:prstGeom prst="rect">
            <a:avLst/>
          </a:prstGeom>
        </p:spPr>
      </p:pic>
    </p:spTree>
    <p:extLst>
      <p:ext uri="{BB962C8B-B14F-4D97-AF65-F5344CB8AC3E}">
        <p14:creationId xmlns:p14="http://schemas.microsoft.com/office/powerpoint/2010/main" val="252353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1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3" name="Rectangle 20">
            <a:extLst>
              <a:ext uri="{FF2B5EF4-FFF2-40B4-BE49-F238E27FC236}">
                <a16:creationId xmlns:a16="http://schemas.microsoft.com/office/drawing/2014/main" id="{692296C6-28F7-4BD7-9EFB-22A268E3D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AF99A-D8D6-FB42-9036-EA013E8FB2ED}"/>
              </a:ext>
            </a:extLst>
          </p:cNvPr>
          <p:cNvSpPr>
            <a:spLocks noGrp="1"/>
          </p:cNvSpPr>
          <p:nvPr>
            <p:ph type="title"/>
          </p:nvPr>
        </p:nvSpPr>
        <p:spPr>
          <a:xfrm>
            <a:off x="5623807" y="1480929"/>
            <a:ext cx="6122105" cy="3484358"/>
          </a:xfrm>
        </p:spPr>
        <p:txBody>
          <a:bodyPr vert="horz" lIns="91440" tIns="45720" rIns="91440" bIns="45720" rtlCol="0" anchor="b">
            <a:normAutofit/>
          </a:bodyPr>
          <a:lstStyle/>
          <a:p>
            <a:r>
              <a:rPr lang="en-US" sz="7000" cap="all"/>
              <a:t>The Professional</a:t>
            </a:r>
          </a:p>
        </p:txBody>
      </p:sp>
      <p:sp>
        <p:nvSpPr>
          <p:cNvPr id="34" name="Freeform 6">
            <a:extLst>
              <a:ext uri="{FF2B5EF4-FFF2-40B4-BE49-F238E27FC236}">
                <a16:creationId xmlns:a16="http://schemas.microsoft.com/office/drawing/2014/main" id="{CBB17300-EE76-409B-97FE-4836C509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AEABCDF0-66B8-40A9-98EB-B6837EF18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2297A62C-C9C9-6C4F-A234-0509D20AEBA2}"/>
              </a:ext>
            </a:extLst>
          </p:cNvPr>
          <p:cNvPicPr>
            <a:picLocks noChangeAspect="1"/>
          </p:cNvPicPr>
          <p:nvPr/>
        </p:nvPicPr>
        <p:blipFill>
          <a:blip r:embed="rId3"/>
          <a:stretch>
            <a:fillRect/>
          </a:stretch>
        </p:blipFill>
        <p:spPr>
          <a:xfrm>
            <a:off x="1480173" y="1837609"/>
            <a:ext cx="3267942" cy="3174189"/>
          </a:xfrm>
          <a:prstGeom prst="rect">
            <a:avLst/>
          </a:prstGeom>
        </p:spPr>
      </p:pic>
      <p:sp>
        <p:nvSpPr>
          <p:cNvPr id="4" name="TextBox 3">
            <a:extLst>
              <a:ext uri="{FF2B5EF4-FFF2-40B4-BE49-F238E27FC236}">
                <a16:creationId xmlns:a16="http://schemas.microsoft.com/office/drawing/2014/main" id="{03AD5A42-FEAB-4A44-875F-CE9DCA1398D6}"/>
              </a:ext>
            </a:extLst>
          </p:cNvPr>
          <p:cNvSpPr txBox="1"/>
          <p:nvPr/>
        </p:nvSpPr>
        <p:spPr>
          <a:xfrm>
            <a:off x="1340400" y="1946400"/>
            <a:ext cx="5299200"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Tree>
    <p:extLst>
      <p:ext uri="{BB962C8B-B14F-4D97-AF65-F5344CB8AC3E}">
        <p14:creationId xmlns:p14="http://schemas.microsoft.com/office/powerpoint/2010/main" val="53267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AF99A-D8D6-FB42-9036-EA013E8FB2ED}"/>
              </a:ext>
            </a:extLst>
          </p:cNvPr>
          <p:cNvSpPr>
            <a:spLocks noGrp="1"/>
          </p:cNvSpPr>
          <p:nvPr>
            <p:ph type="title"/>
          </p:nvPr>
        </p:nvSpPr>
        <p:spPr>
          <a:xfrm>
            <a:off x="8471424" y="1110882"/>
            <a:ext cx="3053039" cy="1060817"/>
          </a:xfrm>
        </p:spPr>
        <p:txBody>
          <a:bodyPr anchor="b">
            <a:normAutofit/>
          </a:bodyPr>
          <a:lstStyle/>
          <a:p>
            <a:r>
              <a:rPr lang="en-US" sz="3800"/>
              <a:t>The Artist</a:t>
            </a:r>
          </a:p>
        </p:txBody>
      </p:sp>
      <p:pic>
        <p:nvPicPr>
          <p:cNvPr id="6" name="Picture 5">
            <a:extLst>
              <a:ext uri="{FF2B5EF4-FFF2-40B4-BE49-F238E27FC236}">
                <a16:creationId xmlns:a16="http://schemas.microsoft.com/office/drawing/2014/main" id="{60F342CD-D445-5648-930E-19DAF5964A3D}"/>
              </a:ext>
            </a:extLst>
          </p:cNvPr>
          <p:cNvPicPr>
            <a:picLocks noChangeAspect="1"/>
          </p:cNvPicPr>
          <p:nvPr/>
        </p:nvPicPr>
        <p:blipFill>
          <a:blip r:embed="rId3"/>
          <a:stretch>
            <a:fillRect/>
          </a:stretch>
        </p:blipFill>
        <p:spPr>
          <a:xfrm>
            <a:off x="1295545" y="640080"/>
            <a:ext cx="5577840" cy="5577840"/>
          </a:xfrm>
          <a:prstGeom prst="rect">
            <a:avLst/>
          </a:prstGeom>
        </p:spPr>
      </p:pic>
      <p:sp>
        <p:nvSpPr>
          <p:cNvPr id="3" name="Content Placeholder 2">
            <a:extLst>
              <a:ext uri="{FF2B5EF4-FFF2-40B4-BE49-F238E27FC236}">
                <a16:creationId xmlns:a16="http://schemas.microsoft.com/office/drawing/2014/main" id="{3076D1DD-7F8D-0240-BEC8-5ACDB08652D3}"/>
              </a:ext>
            </a:extLst>
          </p:cNvPr>
          <p:cNvSpPr>
            <a:spLocks noGrp="1"/>
          </p:cNvSpPr>
          <p:nvPr>
            <p:ph idx="1"/>
          </p:nvPr>
        </p:nvSpPr>
        <p:spPr>
          <a:xfrm>
            <a:off x="8471423" y="2286000"/>
            <a:ext cx="3053039" cy="3931920"/>
          </a:xfrm>
        </p:spPr>
        <p:txBody>
          <a:bodyPr>
            <a:normAutofit/>
          </a:bodyPr>
          <a:lstStyle/>
          <a:p>
            <a:pPr marL="383540" indent="-383540"/>
            <a:endParaRPr lang="en-US" sz="1600"/>
          </a:p>
          <a:p>
            <a:pPr marL="383540" indent="-383540"/>
            <a:endParaRPr lang="en-US" sz="1600"/>
          </a:p>
        </p:txBody>
      </p:sp>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TextBox 3">
            <a:extLst>
              <a:ext uri="{FF2B5EF4-FFF2-40B4-BE49-F238E27FC236}">
                <a16:creationId xmlns:a16="http://schemas.microsoft.com/office/drawing/2014/main" id="{03AD5A42-FEAB-4A44-875F-CE9DCA1398D6}"/>
              </a:ext>
            </a:extLst>
          </p:cNvPr>
          <p:cNvSpPr txBox="1"/>
          <p:nvPr/>
        </p:nvSpPr>
        <p:spPr>
          <a:xfrm>
            <a:off x="1340400" y="1946400"/>
            <a:ext cx="5299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Tree>
    <p:extLst>
      <p:ext uri="{BB962C8B-B14F-4D97-AF65-F5344CB8AC3E}">
        <p14:creationId xmlns:p14="http://schemas.microsoft.com/office/powerpoint/2010/main" val="317108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D73D8B1-08BA-A043-B016-005EF173DD7C}"/>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t>COLOR BLINDNESS</a:t>
            </a:r>
          </a:p>
        </p:txBody>
      </p:sp>
    </p:spTree>
    <p:extLst>
      <p:ext uri="{BB962C8B-B14F-4D97-AF65-F5344CB8AC3E}">
        <p14:creationId xmlns:p14="http://schemas.microsoft.com/office/powerpoint/2010/main" val="1718004804"/>
      </p:ext>
    </p:extLst>
  </p:cSld>
  <p:clrMapOvr>
    <a:overrideClrMapping bg1="dk1" tx1="lt1" bg2="dk2" tx2="lt2" accent1="accent1" accent2="accent2" accent3="accent3" accent4="accent4" accent5="accent5" accent6="accent6" hlink="hlink" folHlink="folHlink"/>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F583CF-E9F8-794F-B041-0AE7AB212E08}"/>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Feature Identification</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2A31B3B-4A5A-3B49-81EA-2027B8EEF503}"/>
              </a:ext>
            </a:extLst>
          </p:cNvPr>
          <p:cNvSpPr>
            <a:spLocks noGrp="1"/>
          </p:cNvSpPr>
          <p:nvPr>
            <p:ph idx="1"/>
          </p:nvPr>
        </p:nvSpPr>
        <p:spPr>
          <a:xfrm>
            <a:off x="6176720" y="791570"/>
            <a:ext cx="4892308" cy="5262390"/>
          </a:xfrm>
        </p:spPr>
        <p:txBody>
          <a:bodyPr anchor="ctr">
            <a:normAutofit/>
          </a:bodyPr>
          <a:lstStyle/>
          <a:p>
            <a:r>
              <a:rPr lang="en-US" sz="4000"/>
              <a:t>Color Identification</a:t>
            </a:r>
          </a:p>
          <a:p>
            <a:r>
              <a:rPr lang="en-US" sz="4000"/>
              <a:t>Wardrobe Assistant</a:t>
            </a:r>
          </a:p>
        </p:txBody>
      </p:sp>
    </p:spTree>
    <p:extLst>
      <p:ext uri="{BB962C8B-B14F-4D97-AF65-F5344CB8AC3E}">
        <p14:creationId xmlns:p14="http://schemas.microsoft.com/office/powerpoint/2010/main" val="11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96FA2-8DA6-A748-8204-DCCAF474F2F9}"/>
              </a:ext>
            </a:extLst>
          </p:cNvPr>
          <p:cNvSpPr>
            <a:spLocks noGrp="1"/>
          </p:cNvSpPr>
          <p:nvPr>
            <p:ph type="title"/>
          </p:nvPr>
        </p:nvSpPr>
        <p:spPr>
          <a:xfrm>
            <a:off x="8471424" y="1110882"/>
            <a:ext cx="3053039" cy="1060817"/>
          </a:xfrm>
        </p:spPr>
        <p:txBody>
          <a:bodyPr anchor="b">
            <a:normAutofit/>
          </a:bodyPr>
          <a:lstStyle/>
          <a:p>
            <a:r>
              <a:rPr lang="en-US" sz="2800"/>
              <a:t>Color Identification</a:t>
            </a:r>
          </a:p>
        </p:txBody>
      </p:sp>
      <p:pic>
        <p:nvPicPr>
          <p:cNvPr id="6" name="Picture 5">
            <a:extLst>
              <a:ext uri="{FF2B5EF4-FFF2-40B4-BE49-F238E27FC236}">
                <a16:creationId xmlns:a16="http://schemas.microsoft.com/office/drawing/2014/main" id="{179B7433-3911-9E43-810A-FC05DB40A38C}"/>
              </a:ext>
            </a:extLst>
          </p:cNvPr>
          <p:cNvPicPr>
            <a:picLocks noChangeAspect="1"/>
          </p:cNvPicPr>
          <p:nvPr/>
        </p:nvPicPr>
        <p:blipFill>
          <a:blip r:embed="rId2"/>
          <a:stretch>
            <a:fillRect/>
          </a:stretch>
        </p:blipFill>
        <p:spPr>
          <a:xfrm>
            <a:off x="603198" y="1543405"/>
            <a:ext cx="6900380" cy="3605448"/>
          </a:xfrm>
          <a:prstGeom prst="rect">
            <a:avLst/>
          </a:prstGeom>
        </p:spPr>
      </p:pic>
      <p:sp>
        <p:nvSpPr>
          <p:cNvPr id="3" name="Content Placeholder 2">
            <a:extLst>
              <a:ext uri="{FF2B5EF4-FFF2-40B4-BE49-F238E27FC236}">
                <a16:creationId xmlns:a16="http://schemas.microsoft.com/office/drawing/2014/main" id="{9495E8CC-EBFA-DE43-96B3-49D64852A30B}"/>
              </a:ext>
            </a:extLst>
          </p:cNvPr>
          <p:cNvSpPr>
            <a:spLocks noGrp="1"/>
          </p:cNvSpPr>
          <p:nvPr>
            <p:ph idx="1"/>
          </p:nvPr>
        </p:nvSpPr>
        <p:spPr>
          <a:xfrm>
            <a:off x="8471423" y="2286000"/>
            <a:ext cx="3053039" cy="3931920"/>
          </a:xfrm>
        </p:spPr>
        <p:txBody>
          <a:bodyPr>
            <a:normAutofit/>
          </a:bodyPr>
          <a:lstStyle/>
          <a:p>
            <a:r>
              <a:rPr lang="en-US" sz="1600"/>
              <a:t>Color identification will allow a user to identify what color an object is.</a:t>
            </a:r>
          </a:p>
          <a:p>
            <a:r>
              <a:rPr lang="en-US" sz="1600"/>
              <a:t> The color assistant application will do so by taking the average RGB values of the object providing a close approximation of what the color is.</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929426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6" name="Picture 5">
            <a:extLst>
              <a:ext uri="{FF2B5EF4-FFF2-40B4-BE49-F238E27FC236}">
                <a16:creationId xmlns:a16="http://schemas.microsoft.com/office/drawing/2014/main" id="{179B7433-3911-9E43-810A-FC05DB40A38C}"/>
              </a:ext>
            </a:extLst>
          </p:cNvPr>
          <p:cNvPicPr>
            <a:picLocks noChangeAspect="1"/>
          </p:cNvPicPr>
          <p:nvPr/>
        </p:nvPicPr>
        <p:blipFill>
          <a:blip r:embed="rId2"/>
          <a:stretch>
            <a:fillRect/>
          </a:stretch>
        </p:blipFill>
        <p:spPr>
          <a:xfrm>
            <a:off x="183292" y="339610"/>
            <a:ext cx="11825416" cy="6178779"/>
          </a:xfrm>
          <a:prstGeom prst="rect">
            <a:avLst/>
          </a:prstGeom>
        </p:spPr>
      </p:pic>
    </p:spTree>
    <p:extLst>
      <p:ext uri="{BB962C8B-B14F-4D97-AF65-F5344CB8AC3E}">
        <p14:creationId xmlns:p14="http://schemas.microsoft.com/office/powerpoint/2010/main" val="395117599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CBC25-6054-C843-B6AE-805FF2CA636E}"/>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7200" cap="all"/>
              <a:t>Wardrobe Assistant</a:t>
            </a:r>
          </a:p>
        </p:txBody>
      </p:sp>
      <p:sp>
        <p:nvSpPr>
          <p:cNvPr id="3" name="Content Placeholder 2">
            <a:extLst>
              <a:ext uri="{FF2B5EF4-FFF2-40B4-BE49-F238E27FC236}">
                <a16:creationId xmlns:a16="http://schemas.microsoft.com/office/drawing/2014/main" id="{89A3BE9B-BC47-2748-A1BC-5DE88D1102EF}"/>
              </a:ext>
            </a:extLst>
          </p:cNvPr>
          <p:cNvSpPr>
            <a:spLocks noGrp="1"/>
          </p:cNvSpPr>
          <p:nvPr>
            <p:ph idx="1"/>
          </p:nvPr>
        </p:nvSpPr>
        <p:spPr>
          <a:xfrm>
            <a:off x="6711885" y="4436462"/>
            <a:ext cx="4798243" cy="1794656"/>
          </a:xfrm>
        </p:spPr>
        <p:txBody>
          <a:bodyPr vert="horz" lIns="91440" tIns="45720" rIns="91440" bIns="45720" rtlCol="0">
            <a:normAutofit/>
          </a:bodyPr>
          <a:lstStyle/>
          <a:p>
            <a:pPr marL="0" indent="0" algn="ctr">
              <a:lnSpc>
                <a:spcPct val="112000"/>
              </a:lnSpc>
              <a:spcBef>
                <a:spcPts val="0"/>
              </a:spcBef>
              <a:spcAft>
                <a:spcPts val="600"/>
              </a:spcAft>
              <a:buNone/>
            </a:pPr>
            <a:r>
              <a:rPr lang="en-US" sz="2300"/>
              <a:t>Using Color detection, Wardrobe assistant will allow the user to pair articles of clothing that go together.</a:t>
            </a:r>
          </a:p>
        </p:txBody>
      </p:sp>
      <p:sp>
        <p:nvSpPr>
          <p:cNvPr id="17"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6" name="Picture 5">
            <a:extLst>
              <a:ext uri="{FF2B5EF4-FFF2-40B4-BE49-F238E27FC236}">
                <a16:creationId xmlns:a16="http://schemas.microsoft.com/office/drawing/2014/main" id="{A3C902B1-75B8-BA43-BDB7-CD404C577C68}"/>
              </a:ext>
            </a:extLst>
          </p:cNvPr>
          <p:cNvPicPr>
            <a:picLocks noChangeAspect="1"/>
          </p:cNvPicPr>
          <p:nvPr/>
        </p:nvPicPr>
        <p:blipFill>
          <a:blip r:embed="rId2"/>
          <a:stretch>
            <a:fillRect/>
          </a:stretch>
        </p:blipFill>
        <p:spPr>
          <a:xfrm>
            <a:off x="1828397" y="1333221"/>
            <a:ext cx="3293680" cy="4391574"/>
          </a:xfrm>
          <a:prstGeom prst="rect">
            <a:avLst/>
          </a:prstGeom>
        </p:spPr>
      </p:pic>
    </p:spTree>
    <p:extLst>
      <p:ext uri="{BB962C8B-B14F-4D97-AF65-F5344CB8AC3E}">
        <p14:creationId xmlns:p14="http://schemas.microsoft.com/office/powerpoint/2010/main" val="603819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C902B1-75B8-BA43-BDB7-CD404C577C68}"/>
              </a:ext>
            </a:extLst>
          </p:cNvPr>
          <p:cNvPicPr>
            <a:picLocks noChangeAspect="1"/>
          </p:cNvPicPr>
          <p:nvPr/>
        </p:nvPicPr>
        <p:blipFill>
          <a:blip r:embed="rId2"/>
          <a:stretch>
            <a:fillRect/>
          </a:stretch>
        </p:blipFill>
        <p:spPr>
          <a:xfrm>
            <a:off x="3886387" y="480515"/>
            <a:ext cx="4419225" cy="5892302"/>
          </a:xfrm>
          <a:prstGeom prst="rect">
            <a:avLst/>
          </a:prstGeom>
        </p:spPr>
      </p:pic>
    </p:spTree>
    <p:extLst>
      <p:ext uri="{BB962C8B-B14F-4D97-AF65-F5344CB8AC3E}">
        <p14:creationId xmlns:p14="http://schemas.microsoft.com/office/powerpoint/2010/main" val="3505397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1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4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E12B4215-FB74-5E48-A940-64781021AE60}"/>
              </a:ext>
            </a:extLst>
          </p:cNvPr>
          <p:cNvSpPr>
            <a:spLocks noGrp="1"/>
          </p:cNvSpPr>
          <p:nvPr>
            <p:ph type="ctrTitle"/>
          </p:nvPr>
        </p:nvSpPr>
        <p:spPr>
          <a:xfrm>
            <a:off x="1915128" y="1788454"/>
            <a:ext cx="8361229" cy="2098226"/>
          </a:xfrm>
        </p:spPr>
        <p:txBody>
          <a:bodyPr>
            <a:normAutofit/>
          </a:bodyPr>
          <a:lstStyle/>
          <a:p>
            <a:r>
              <a:rPr lang="en-US"/>
              <a:t>Demo</a:t>
            </a:r>
          </a:p>
        </p:txBody>
      </p:sp>
    </p:spTree>
    <p:extLst>
      <p:ext uri="{BB962C8B-B14F-4D97-AF65-F5344CB8AC3E}">
        <p14:creationId xmlns:p14="http://schemas.microsoft.com/office/powerpoint/2010/main" val="54153316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6F506A87-0B6D-6942-9B5E-CFD034E6280B}"/>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lang="en-US" sz="6600" cap="all"/>
              <a:t>Swift code</a:t>
            </a:r>
          </a:p>
        </p:txBody>
      </p:sp>
      <p:cxnSp>
        <p:nvCxnSpPr>
          <p:cNvPr id="17" name="Straight Connector 16">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1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2" name="Rectangle 13">
            <a:extLst>
              <a:ext uri="{FF2B5EF4-FFF2-40B4-BE49-F238E27FC236}">
                <a16:creationId xmlns:a16="http://schemas.microsoft.com/office/drawing/2014/main" id="{23A347ED-7CC8-41C7-8208-213D1BF6C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0A6BE675-C4E9-4D2D-B321-AF46D0C6F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94A16E89-9F4B-F14F-A762-03E99999C762}"/>
              </a:ext>
            </a:extLst>
          </p:cNvPr>
          <p:cNvPicPr>
            <a:picLocks noChangeAspect="1"/>
          </p:cNvPicPr>
          <p:nvPr/>
        </p:nvPicPr>
        <p:blipFill rotWithShape="1">
          <a:blip r:embed="rId3"/>
          <a:srcRect l="838" t="2495" r="-836" b="12435"/>
          <a:stretch/>
        </p:blipFill>
        <p:spPr>
          <a:xfrm>
            <a:off x="643467" y="643466"/>
            <a:ext cx="5058839" cy="5571067"/>
          </a:xfrm>
          <a:prstGeom prst="rect">
            <a:avLst/>
          </a:prstGeom>
        </p:spPr>
      </p:pic>
      <p:sp>
        <p:nvSpPr>
          <p:cNvPr id="18" name="Rectangle 17">
            <a:extLst>
              <a:ext uri="{FF2B5EF4-FFF2-40B4-BE49-F238E27FC236}">
                <a16:creationId xmlns:a16="http://schemas.microsoft.com/office/drawing/2014/main" id="{512D29FE-926A-4372-8E74-2D67ED712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0ECD8C01-EF39-EF49-ADCD-16B0092C7CDD}"/>
              </a:ext>
            </a:extLst>
          </p:cNvPr>
          <p:cNvPicPr>
            <a:picLocks noChangeAspect="1"/>
          </p:cNvPicPr>
          <p:nvPr/>
        </p:nvPicPr>
        <p:blipFill rotWithShape="1">
          <a:blip r:embed="rId4"/>
          <a:srcRect r="2" b="14930"/>
          <a:stretch/>
        </p:blipFill>
        <p:spPr>
          <a:xfrm>
            <a:off x="6361300" y="643467"/>
            <a:ext cx="5058839" cy="5571066"/>
          </a:xfrm>
          <a:prstGeom prst="rect">
            <a:avLst/>
          </a:prstGeom>
        </p:spPr>
      </p:pic>
    </p:spTree>
    <p:extLst>
      <p:ext uri="{BB962C8B-B14F-4D97-AF65-F5344CB8AC3E}">
        <p14:creationId xmlns:p14="http://schemas.microsoft.com/office/powerpoint/2010/main" val="122724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D4233D42-26FD-B64A-96FE-400CDCDC738E}"/>
              </a:ext>
            </a:extLst>
          </p:cNvPr>
          <p:cNvPicPr>
            <a:picLocks noChangeAspect="1"/>
          </p:cNvPicPr>
          <p:nvPr/>
        </p:nvPicPr>
        <p:blipFill>
          <a:blip r:embed="rId2"/>
          <a:stretch>
            <a:fillRect/>
          </a:stretch>
        </p:blipFill>
        <p:spPr>
          <a:xfrm>
            <a:off x="2994787" y="480515"/>
            <a:ext cx="6202424" cy="5892302"/>
          </a:xfrm>
          <a:prstGeom prst="rect">
            <a:avLst/>
          </a:prstGeom>
        </p:spPr>
      </p:pic>
    </p:spTree>
    <p:extLst>
      <p:ext uri="{BB962C8B-B14F-4D97-AF65-F5344CB8AC3E}">
        <p14:creationId xmlns:p14="http://schemas.microsoft.com/office/powerpoint/2010/main" val="196248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4CE0-90C1-554E-A95D-4712FE3951F1}"/>
              </a:ext>
            </a:extLst>
          </p:cNvPr>
          <p:cNvSpPr>
            <a:spLocks noGrp="1"/>
          </p:cNvSpPr>
          <p:nvPr>
            <p:ph type="title"/>
          </p:nvPr>
        </p:nvSpPr>
        <p:spPr/>
        <p:txBody>
          <a:bodyPr/>
          <a:lstStyle/>
          <a:p>
            <a:r>
              <a:rPr lang="en-US"/>
              <a:t>Still in the works…</a:t>
            </a:r>
          </a:p>
        </p:txBody>
      </p:sp>
      <p:sp>
        <p:nvSpPr>
          <p:cNvPr id="3" name="Text Placeholder 2">
            <a:extLst>
              <a:ext uri="{FF2B5EF4-FFF2-40B4-BE49-F238E27FC236}">
                <a16:creationId xmlns:a16="http://schemas.microsoft.com/office/drawing/2014/main" id="{300EB4E0-0EC6-0D41-8AEC-3B08D27268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534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9">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23">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7"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23"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D73D8B1-08BA-A043-B016-005EF173DD7C}"/>
              </a:ext>
            </a:extLst>
          </p:cNvPr>
          <p:cNvSpPr>
            <a:spLocks noGrp="1"/>
          </p:cNvSpPr>
          <p:nvPr>
            <p:ph type="title"/>
          </p:nvPr>
        </p:nvSpPr>
        <p:spPr>
          <a:xfrm>
            <a:off x="1915128" y="1445172"/>
            <a:ext cx="8637371" cy="3868391"/>
          </a:xfrm>
        </p:spPr>
        <p:txBody>
          <a:bodyPr vert="horz" lIns="91440" tIns="45720" rIns="91440" bIns="45720" rtlCol="0" anchor="b">
            <a:noAutofit/>
          </a:bodyPr>
          <a:lstStyle/>
          <a:p>
            <a:r>
              <a:rPr lang="en-US" sz="5400" b="0" i="0" cap="all">
                <a:effectLst/>
              </a:rPr>
              <a:t>Most cases of colorblindness occur at birth but you can </a:t>
            </a:r>
            <a:r>
              <a:rPr lang="en-US" sz="5400" i="0" cap="all">
                <a:effectLst/>
              </a:rPr>
              <a:t>develop</a:t>
            </a:r>
            <a:r>
              <a:rPr lang="en-US" sz="5400" b="0" i="0" cap="all">
                <a:effectLst/>
              </a:rPr>
              <a:t> color deficiency </a:t>
            </a:r>
            <a:r>
              <a:rPr lang="en-US" sz="5400" i="0" cap="all">
                <a:effectLst/>
              </a:rPr>
              <a:t>later</a:t>
            </a:r>
            <a:r>
              <a:rPr lang="en-US" sz="5400" b="0" i="0" cap="all">
                <a:effectLst/>
              </a:rPr>
              <a:t> in life</a:t>
            </a:r>
            <a:endParaRPr lang="en-US" sz="5400" cap="all">
              <a:effectLst/>
            </a:endParaRPr>
          </a:p>
        </p:txBody>
      </p:sp>
    </p:spTree>
    <p:extLst>
      <p:ext uri="{BB962C8B-B14F-4D97-AF65-F5344CB8AC3E}">
        <p14:creationId xmlns:p14="http://schemas.microsoft.com/office/powerpoint/2010/main" val="2432802718"/>
      </p:ext>
    </p:extLst>
  </p:cSld>
  <p:clrMapOvr>
    <a:overrideClrMapping bg1="dk1" tx1="lt1" bg2="dk2" tx2="lt2" accent1="accent1" accent2="accent2" accent3="accent3" accent4="accent4" accent5="accent5" accent6="accent6" hlink="hlink" folHlink="folHlink"/>
  </p:clrMapOvr>
  <p:transition spd="med">
    <p:pull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6" name="Rectangle 45">
            <a:extLst>
              <a:ext uri="{FF2B5EF4-FFF2-40B4-BE49-F238E27FC236}">
                <a16:creationId xmlns:a16="http://schemas.microsoft.com/office/drawing/2014/main" id="{6113CB76-5DE9-45ED-BDCF-E41F4C059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98796-CE12-8042-9473-7965CBF3A2B5}"/>
              </a:ext>
            </a:extLst>
          </p:cNvPr>
          <p:cNvSpPr>
            <a:spLocks noGrp="1"/>
          </p:cNvSpPr>
          <p:nvPr>
            <p:ph type="title"/>
          </p:nvPr>
        </p:nvSpPr>
        <p:spPr>
          <a:xfrm>
            <a:off x="6138004" y="1480929"/>
            <a:ext cx="5607908" cy="3254321"/>
          </a:xfrm>
        </p:spPr>
        <p:txBody>
          <a:bodyPr vert="horz" lIns="91440" tIns="45720" rIns="91440" bIns="45720" rtlCol="0" anchor="b">
            <a:normAutofit/>
          </a:bodyPr>
          <a:lstStyle/>
          <a:p>
            <a:pPr algn="l"/>
            <a:r>
              <a:rPr lang="en-US" sz="7000"/>
              <a:t>Wardrobe assistant</a:t>
            </a:r>
          </a:p>
        </p:txBody>
      </p:sp>
      <p:sp>
        <p:nvSpPr>
          <p:cNvPr id="3" name="Text Placeholder 2">
            <a:extLst>
              <a:ext uri="{FF2B5EF4-FFF2-40B4-BE49-F238E27FC236}">
                <a16:creationId xmlns:a16="http://schemas.microsoft.com/office/drawing/2014/main" id="{252606E6-E534-C844-AE11-4CB5A9C9DE51}"/>
              </a:ext>
            </a:extLst>
          </p:cNvPr>
          <p:cNvSpPr>
            <a:spLocks noGrp="1"/>
          </p:cNvSpPr>
          <p:nvPr>
            <p:ph type="body" idx="1"/>
          </p:nvPr>
        </p:nvSpPr>
        <p:spPr>
          <a:xfrm>
            <a:off x="6138004" y="4804850"/>
            <a:ext cx="5607906" cy="1086237"/>
          </a:xfrm>
        </p:spPr>
        <p:txBody>
          <a:bodyPr vert="horz" lIns="91440" tIns="45720" rIns="91440" bIns="45720" rtlCol="0">
            <a:normAutofit/>
          </a:bodyPr>
          <a:lstStyle/>
          <a:p>
            <a:pPr algn="l"/>
            <a:endParaRPr lang="en-US" sz="2300"/>
          </a:p>
        </p:txBody>
      </p:sp>
      <p:grpSp>
        <p:nvGrpSpPr>
          <p:cNvPr id="48" name="Group 47">
            <a:extLst>
              <a:ext uri="{FF2B5EF4-FFF2-40B4-BE49-F238E27FC236}">
                <a16:creationId xmlns:a16="http://schemas.microsoft.com/office/drawing/2014/main" id="{F6AE25D8-8EF9-4A70-AE28-DD9B8A02AB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4721739" cy="5349671"/>
            <a:chOff x="752858" y="744469"/>
            <a:chExt cx="4721739" cy="5349671"/>
          </a:xfrm>
        </p:grpSpPr>
        <p:sp>
          <p:nvSpPr>
            <p:cNvPr id="49" name="Freeform 6">
              <a:extLst>
                <a:ext uri="{FF2B5EF4-FFF2-40B4-BE49-F238E27FC236}">
                  <a16:creationId xmlns:a16="http://schemas.microsoft.com/office/drawing/2014/main" id="{47BE8E0A-23D8-49BB-8A56-66C010617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0" name="Freeform 6">
              <a:extLst>
                <a:ext uri="{FF2B5EF4-FFF2-40B4-BE49-F238E27FC236}">
                  <a16:creationId xmlns:a16="http://schemas.microsoft.com/office/drawing/2014/main" id="{F4F0FDAA-96B4-4AC1-8E4C-25B545A16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6" name="Picture 5">
            <a:extLst>
              <a:ext uri="{FF2B5EF4-FFF2-40B4-BE49-F238E27FC236}">
                <a16:creationId xmlns:a16="http://schemas.microsoft.com/office/drawing/2014/main" id="{08A54E9A-F226-504B-8182-DDC027946E2C}"/>
              </a:ext>
            </a:extLst>
          </p:cNvPr>
          <p:cNvPicPr>
            <a:picLocks noChangeAspect="1"/>
          </p:cNvPicPr>
          <p:nvPr/>
        </p:nvPicPr>
        <p:blipFill>
          <a:blip r:embed="rId2"/>
          <a:stretch>
            <a:fillRect/>
          </a:stretch>
        </p:blipFill>
        <p:spPr>
          <a:xfrm>
            <a:off x="1318065" y="1290218"/>
            <a:ext cx="1540382" cy="2053843"/>
          </a:xfrm>
          <a:prstGeom prst="rect">
            <a:avLst/>
          </a:prstGeom>
        </p:spPr>
      </p:pic>
      <p:pic>
        <p:nvPicPr>
          <p:cNvPr id="9" name="Picture 8">
            <a:extLst>
              <a:ext uri="{FF2B5EF4-FFF2-40B4-BE49-F238E27FC236}">
                <a16:creationId xmlns:a16="http://schemas.microsoft.com/office/drawing/2014/main" id="{BE5FAC27-D6B4-B44D-B7FA-4467F69A3B25}"/>
              </a:ext>
            </a:extLst>
          </p:cNvPr>
          <p:cNvPicPr>
            <a:picLocks noChangeAspect="1"/>
          </p:cNvPicPr>
          <p:nvPr/>
        </p:nvPicPr>
        <p:blipFill>
          <a:blip r:embed="rId3"/>
          <a:stretch>
            <a:fillRect/>
          </a:stretch>
        </p:blipFill>
        <p:spPr>
          <a:xfrm>
            <a:off x="2855431" y="3504928"/>
            <a:ext cx="2053845" cy="2053845"/>
          </a:xfrm>
          <a:prstGeom prst="rect">
            <a:avLst/>
          </a:prstGeom>
        </p:spPr>
      </p:pic>
    </p:spTree>
    <p:extLst>
      <p:ext uri="{BB962C8B-B14F-4D97-AF65-F5344CB8AC3E}">
        <p14:creationId xmlns:p14="http://schemas.microsoft.com/office/powerpoint/2010/main" val="4137892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C902B1-75B8-BA43-BDB7-CD404C577C68}"/>
              </a:ext>
            </a:extLst>
          </p:cNvPr>
          <p:cNvPicPr>
            <a:picLocks noChangeAspect="1"/>
          </p:cNvPicPr>
          <p:nvPr/>
        </p:nvPicPr>
        <p:blipFill>
          <a:blip r:embed="rId2"/>
          <a:stretch>
            <a:fillRect/>
          </a:stretch>
        </p:blipFill>
        <p:spPr>
          <a:xfrm>
            <a:off x="3886387" y="480515"/>
            <a:ext cx="4419225" cy="5892302"/>
          </a:xfrm>
          <a:prstGeom prst="rect">
            <a:avLst/>
          </a:prstGeom>
        </p:spPr>
      </p:pic>
    </p:spTree>
    <p:extLst>
      <p:ext uri="{BB962C8B-B14F-4D97-AF65-F5344CB8AC3E}">
        <p14:creationId xmlns:p14="http://schemas.microsoft.com/office/powerpoint/2010/main" val="119663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5" name="Group 2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6" name="Rectangle 30">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EC047-340C-1B47-BA6B-70D3E9B31DA5}"/>
              </a:ext>
            </a:extLst>
          </p:cNvPr>
          <p:cNvSpPr>
            <a:spLocks noGrp="1"/>
          </p:cNvSpPr>
          <p:nvPr>
            <p:ph type="title"/>
          </p:nvPr>
        </p:nvSpPr>
        <p:spPr>
          <a:xfrm>
            <a:off x="5307291" y="639845"/>
            <a:ext cx="6221689" cy="4285430"/>
          </a:xfrm>
        </p:spPr>
        <p:txBody>
          <a:bodyPr vert="horz" lIns="91440" tIns="45720" rIns="91440" bIns="45720" rtlCol="0" anchor="b">
            <a:normAutofit/>
          </a:bodyPr>
          <a:lstStyle/>
          <a:p>
            <a:pPr algn="ctr"/>
            <a:br>
              <a:rPr lang="en-US"/>
            </a:br>
            <a:r>
              <a:rPr lang="en-US"/>
              <a:t>IMPROVED</a:t>
            </a:r>
            <a:br>
              <a:rPr lang="en-US"/>
            </a:br>
            <a:r>
              <a:rPr lang="en-US"/>
              <a:t>Color Naming</a:t>
            </a:r>
          </a:p>
        </p:txBody>
      </p:sp>
      <p:sp>
        <p:nvSpPr>
          <p:cNvPr id="57"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8"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6" name="Picture 15">
            <a:extLst>
              <a:ext uri="{FF2B5EF4-FFF2-40B4-BE49-F238E27FC236}">
                <a16:creationId xmlns:a16="http://schemas.microsoft.com/office/drawing/2014/main" id="{520DA448-AE98-C64E-9DE2-DD86A31B4B7B}"/>
              </a:ext>
            </a:extLst>
          </p:cNvPr>
          <p:cNvPicPr>
            <a:picLocks noChangeAspect="1"/>
          </p:cNvPicPr>
          <p:nvPr/>
        </p:nvPicPr>
        <p:blipFill>
          <a:blip r:embed="rId2"/>
          <a:stretch>
            <a:fillRect/>
          </a:stretch>
        </p:blipFill>
        <p:spPr>
          <a:xfrm>
            <a:off x="1715781" y="1333221"/>
            <a:ext cx="2031102" cy="4391574"/>
          </a:xfrm>
          <a:prstGeom prst="rect">
            <a:avLst/>
          </a:prstGeom>
        </p:spPr>
      </p:pic>
    </p:spTree>
    <p:extLst>
      <p:ext uri="{BB962C8B-B14F-4D97-AF65-F5344CB8AC3E}">
        <p14:creationId xmlns:p14="http://schemas.microsoft.com/office/powerpoint/2010/main" val="4201112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20DA448-AE98-C64E-9DE2-DD86A31B4B7B}"/>
              </a:ext>
            </a:extLst>
          </p:cNvPr>
          <p:cNvPicPr>
            <a:picLocks noChangeAspect="1"/>
          </p:cNvPicPr>
          <p:nvPr/>
        </p:nvPicPr>
        <p:blipFill>
          <a:blip r:embed="rId2"/>
          <a:stretch>
            <a:fillRect/>
          </a:stretch>
        </p:blipFill>
        <p:spPr>
          <a:xfrm>
            <a:off x="4733405" y="480515"/>
            <a:ext cx="2725189" cy="589230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8DEFF31-97F8-BA46-A077-9C94CC6A7C57}"/>
                  </a:ext>
                </a:extLst>
              </p14:cNvPr>
              <p14:cNvContentPartPr/>
              <p14:nvPr/>
            </p14:nvContentPartPr>
            <p14:xfrm>
              <a:off x="5220041" y="4180126"/>
              <a:ext cx="1794240" cy="438840"/>
            </p14:xfrm>
          </p:contentPart>
        </mc:Choice>
        <mc:Fallback>
          <p:pic>
            <p:nvPicPr>
              <p:cNvPr id="3" name="Ink 2">
                <a:extLst>
                  <a:ext uri="{FF2B5EF4-FFF2-40B4-BE49-F238E27FC236}">
                    <a16:creationId xmlns:a16="http://schemas.microsoft.com/office/drawing/2014/main" id="{E8DEFF31-97F8-BA46-A077-9C94CC6A7C57}"/>
                  </a:ext>
                </a:extLst>
              </p:cNvPr>
              <p:cNvPicPr/>
              <p:nvPr/>
            </p:nvPicPr>
            <p:blipFill>
              <a:blip r:embed="rId4"/>
              <a:stretch>
                <a:fillRect/>
              </a:stretch>
            </p:blipFill>
            <p:spPr>
              <a:xfrm>
                <a:off x="5204561" y="4164646"/>
                <a:ext cx="182484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0FDA7B0-263D-364D-8AC5-E2A1370D801A}"/>
                  </a:ext>
                </a:extLst>
              </p14:cNvPr>
              <p14:cNvContentPartPr/>
              <p14:nvPr/>
            </p14:nvContentPartPr>
            <p14:xfrm>
              <a:off x="7139609" y="2830486"/>
              <a:ext cx="2328840" cy="1576800"/>
            </p14:xfrm>
          </p:contentPart>
        </mc:Choice>
        <mc:Fallback>
          <p:pic>
            <p:nvPicPr>
              <p:cNvPr id="6" name="Ink 5">
                <a:extLst>
                  <a:ext uri="{FF2B5EF4-FFF2-40B4-BE49-F238E27FC236}">
                    <a16:creationId xmlns:a16="http://schemas.microsoft.com/office/drawing/2014/main" id="{10FDA7B0-263D-364D-8AC5-E2A1370D801A}"/>
                  </a:ext>
                </a:extLst>
              </p:cNvPr>
              <p:cNvPicPr/>
              <p:nvPr/>
            </p:nvPicPr>
            <p:blipFill>
              <a:blip r:embed="rId6"/>
              <a:stretch>
                <a:fillRect/>
              </a:stretch>
            </p:blipFill>
            <p:spPr>
              <a:xfrm>
                <a:off x="7124129" y="2815006"/>
                <a:ext cx="2359440" cy="1607400"/>
              </a:xfrm>
              <a:prstGeom prst="rect">
                <a:avLst/>
              </a:prstGeom>
            </p:spPr>
          </p:pic>
        </mc:Fallback>
      </mc:AlternateContent>
      <p:sp>
        <p:nvSpPr>
          <p:cNvPr id="7" name="TextBox 6">
            <a:extLst>
              <a:ext uri="{FF2B5EF4-FFF2-40B4-BE49-F238E27FC236}">
                <a16:creationId xmlns:a16="http://schemas.microsoft.com/office/drawing/2014/main" id="{718FC7CC-8B26-A246-A7DD-017906F0F3C5}"/>
              </a:ext>
            </a:extLst>
          </p:cNvPr>
          <p:cNvSpPr txBox="1"/>
          <p:nvPr/>
        </p:nvSpPr>
        <p:spPr>
          <a:xfrm>
            <a:off x="7808147" y="1381851"/>
            <a:ext cx="3320604" cy="1446550"/>
          </a:xfrm>
          <a:prstGeom prst="rect">
            <a:avLst/>
          </a:prstGeom>
          <a:noFill/>
        </p:spPr>
        <p:txBody>
          <a:bodyPr wrap="square" rtlCol="0">
            <a:spAutoFit/>
          </a:bodyPr>
          <a:lstStyle/>
          <a:p>
            <a:pPr algn="ctr"/>
            <a:r>
              <a:rPr lang="en-US" sz="4400"/>
              <a:t>Would show “Blue”</a:t>
            </a:r>
          </a:p>
        </p:txBody>
      </p:sp>
    </p:spTree>
    <p:extLst>
      <p:ext uri="{BB962C8B-B14F-4D97-AF65-F5344CB8AC3E}">
        <p14:creationId xmlns:p14="http://schemas.microsoft.com/office/powerpoint/2010/main" val="69857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2642344" y="1705043"/>
            <a:ext cx="4975700" cy="3672027"/>
          </a:xfrm>
        </p:spPr>
        <p:txBody>
          <a:bodyPr vert="horz" lIns="91440" tIns="45720" rIns="91440" bIns="45720" rtlCol="0" anchor="ctr">
            <a:normAutofit/>
          </a:bodyPr>
          <a:lstStyle/>
          <a:p>
            <a:r>
              <a:rPr lang="en-US" sz="9600"/>
              <a:t>TEAM</a:t>
            </a:r>
          </a:p>
        </p:txBody>
      </p:sp>
      <p:sp>
        <p:nvSpPr>
          <p:cNvPr id="13" name="Rectangle 12">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87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8B382-8A6D-4553-B13B-61625C64EB1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Tasks and Growth- Alexander</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55483A-9ADD-4860-9CA7-46580980DE3B}"/>
              </a:ext>
            </a:extLst>
          </p:cNvPr>
          <p:cNvSpPr>
            <a:spLocks noGrp="1"/>
          </p:cNvSpPr>
          <p:nvPr>
            <p:ph idx="1"/>
          </p:nvPr>
        </p:nvSpPr>
        <p:spPr>
          <a:xfrm>
            <a:off x="6176720" y="797387"/>
            <a:ext cx="4892308" cy="6001122"/>
          </a:xfrm>
        </p:spPr>
        <p:txBody>
          <a:bodyPr vert="horz" lIns="91440" tIns="45720" rIns="91440" bIns="45720" rtlCol="0" anchor="ctr">
            <a:normAutofit/>
          </a:bodyPr>
          <a:lstStyle/>
          <a:p>
            <a:pPr marL="0" indent="0">
              <a:buNone/>
            </a:pPr>
            <a:r>
              <a:rPr lang="en-US" sz="1800">
                <a:ea typeface="+mn-lt"/>
                <a:cs typeface="+mn-lt"/>
              </a:rPr>
              <a:t>Contribution</a:t>
            </a:r>
            <a:endParaRPr lang="en-US"/>
          </a:p>
          <a:p>
            <a:pPr marL="383540" indent="-383540"/>
            <a:r>
              <a:rPr lang="en-US" sz="1800"/>
              <a:t>Research</a:t>
            </a:r>
          </a:p>
          <a:p>
            <a:pPr marL="383540" indent="-383540"/>
            <a:r>
              <a:rPr lang="en-US" sz="1800"/>
              <a:t>Testing</a:t>
            </a:r>
          </a:p>
          <a:p>
            <a:pPr marL="383540" indent="-383540"/>
            <a:r>
              <a:rPr lang="en-US" sz="1800"/>
              <a:t>Color Naming</a:t>
            </a:r>
          </a:p>
          <a:p>
            <a:pPr marL="383540" indent="-383540"/>
            <a:endParaRPr lang="en-US" sz="1800"/>
          </a:p>
          <a:p>
            <a:pPr marL="383540" indent="-383540"/>
            <a:endParaRPr lang="en-US" sz="1800"/>
          </a:p>
          <a:p>
            <a:pPr marL="0" indent="0">
              <a:buNone/>
            </a:pPr>
            <a:r>
              <a:rPr lang="en-US" sz="1800">
                <a:ea typeface="+mn-lt"/>
                <a:cs typeface="+mn-lt"/>
              </a:rPr>
              <a:t>Experiences &amp; Skills Acquired</a:t>
            </a:r>
            <a:endParaRPr lang="en-US"/>
          </a:p>
          <a:p>
            <a:pPr marL="383540" indent="-383540"/>
            <a:r>
              <a:rPr lang="en-US" sz="1800"/>
              <a:t>Swift</a:t>
            </a:r>
          </a:p>
          <a:p>
            <a:pPr marL="383540" indent="-383540"/>
            <a:r>
              <a:rPr lang="en-US" sz="1800"/>
              <a:t>Teamwork / Peer Programming</a:t>
            </a:r>
          </a:p>
          <a:p>
            <a:pPr marL="383540" indent="-383540"/>
            <a:r>
              <a:rPr lang="en-US" sz="1800"/>
              <a:t>Working with others code</a:t>
            </a:r>
          </a:p>
          <a:p>
            <a:pPr marL="383540" indent="-383540"/>
            <a:endParaRPr lang="en-US" sz="1800"/>
          </a:p>
          <a:p>
            <a:pPr marL="383540" indent="-383540"/>
            <a:endParaRPr lang="en-US" sz="1800"/>
          </a:p>
          <a:p>
            <a:pPr marL="383540" indent="-383540"/>
            <a:endParaRPr lang="en-US" sz="1800"/>
          </a:p>
        </p:txBody>
      </p:sp>
    </p:spTree>
    <p:extLst>
      <p:ext uri="{BB962C8B-B14F-4D97-AF65-F5344CB8AC3E}">
        <p14:creationId xmlns:p14="http://schemas.microsoft.com/office/powerpoint/2010/main" val="272421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8B382-8A6D-4553-B13B-61625C64EB1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Tasks and Growth- Leo</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55483A-9ADD-4860-9CA7-46580980DE3B}"/>
              </a:ext>
            </a:extLst>
          </p:cNvPr>
          <p:cNvSpPr>
            <a:spLocks noGrp="1"/>
          </p:cNvSpPr>
          <p:nvPr>
            <p:ph idx="1"/>
          </p:nvPr>
        </p:nvSpPr>
        <p:spPr>
          <a:xfrm>
            <a:off x="6176720" y="791570"/>
            <a:ext cx="4892308" cy="5262390"/>
          </a:xfrm>
        </p:spPr>
        <p:txBody>
          <a:bodyPr vert="horz" lIns="91440" tIns="45720" rIns="91440" bIns="45720" rtlCol="0" anchor="ctr">
            <a:normAutofit/>
          </a:bodyPr>
          <a:lstStyle/>
          <a:p>
            <a:pPr marL="0" indent="0">
              <a:buNone/>
            </a:pPr>
            <a:r>
              <a:rPr lang="en-US" sz="1800"/>
              <a:t>Contribution</a:t>
            </a:r>
          </a:p>
          <a:p>
            <a:pPr marL="383540" indent="-383540"/>
            <a:r>
              <a:rPr lang="en-US" sz="1800"/>
              <a:t>Planning out the whole architecture with the team</a:t>
            </a:r>
          </a:p>
          <a:p>
            <a:pPr marL="383540" indent="-383540"/>
            <a:r>
              <a:rPr lang="en-US" sz="1800"/>
              <a:t>Creating a brand new custom camera from scratch</a:t>
            </a:r>
          </a:p>
          <a:p>
            <a:pPr marL="383540" indent="-383540"/>
            <a:r>
              <a:rPr lang="en-US" sz="1800"/>
              <a:t>Creating the UI/UX of the app</a:t>
            </a:r>
          </a:p>
          <a:p>
            <a:pPr marL="383540" indent="-383540"/>
            <a:endParaRPr lang="en-US" sz="1800"/>
          </a:p>
          <a:p>
            <a:pPr marL="383540" indent="-383540"/>
            <a:endParaRPr lang="en-US" sz="1800"/>
          </a:p>
          <a:p>
            <a:pPr marL="0" indent="0">
              <a:buNone/>
            </a:pPr>
            <a:r>
              <a:rPr lang="en-US" sz="1800"/>
              <a:t>Experiences &amp; Skills Acquired</a:t>
            </a:r>
          </a:p>
          <a:p>
            <a:pPr marL="383540" indent="-383540"/>
            <a:r>
              <a:rPr lang="en-US" sz="1800"/>
              <a:t>Peer Programming</a:t>
            </a:r>
          </a:p>
          <a:p>
            <a:pPr marL="383540" indent="-383540"/>
            <a:r>
              <a:rPr lang="en-US" sz="1800"/>
              <a:t>Knowledge Sharing</a:t>
            </a:r>
          </a:p>
          <a:p>
            <a:pPr marL="383540" indent="-383540"/>
            <a:r>
              <a:rPr lang="en-US" sz="1800"/>
              <a:t>Team-Work &amp; communication</a:t>
            </a:r>
          </a:p>
          <a:p>
            <a:pPr marL="383540" indent="-383540"/>
            <a:endParaRPr lang="en-US" sz="1800"/>
          </a:p>
          <a:p>
            <a:pPr marL="383540" indent="-383540"/>
            <a:endParaRPr lang="en-US" sz="1800"/>
          </a:p>
          <a:p>
            <a:pPr marL="383540" indent="-383540"/>
            <a:endParaRPr lang="en-US" sz="1800"/>
          </a:p>
        </p:txBody>
      </p:sp>
    </p:spTree>
    <p:extLst>
      <p:ext uri="{BB962C8B-B14F-4D97-AF65-F5344CB8AC3E}">
        <p14:creationId xmlns:p14="http://schemas.microsoft.com/office/powerpoint/2010/main" val="2684372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8B382-8A6D-4553-B13B-61625C64EB1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Tasks and Growth- Zach</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55483A-9ADD-4860-9CA7-46580980DE3B}"/>
              </a:ext>
            </a:extLst>
          </p:cNvPr>
          <p:cNvSpPr>
            <a:spLocks noGrp="1"/>
          </p:cNvSpPr>
          <p:nvPr>
            <p:ph idx="1"/>
          </p:nvPr>
        </p:nvSpPr>
        <p:spPr>
          <a:xfrm>
            <a:off x="6176720" y="791570"/>
            <a:ext cx="4892308" cy="5262390"/>
          </a:xfrm>
        </p:spPr>
        <p:txBody>
          <a:bodyPr vert="horz" lIns="91440" tIns="45720" rIns="91440" bIns="45720" rtlCol="0" anchor="ctr">
            <a:normAutofit lnSpcReduction="10000"/>
          </a:bodyPr>
          <a:lstStyle/>
          <a:p>
            <a:pPr marL="0" indent="0">
              <a:buNone/>
            </a:pPr>
            <a:r>
              <a:rPr lang="en-US" sz="1800"/>
              <a:t>Contribution</a:t>
            </a:r>
          </a:p>
          <a:p>
            <a:pPr marL="383540" indent="-383540"/>
            <a:r>
              <a:rPr lang="en-US" sz="1800"/>
              <a:t>Average color of center square of picture</a:t>
            </a:r>
          </a:p>
          <a:p>
            <a:pPr marL="383540" indent="-383540"/>
            <a:r>
              <a:rPr lang="en-US" sz="1800"/>
              <a:t>converting RGB to </a:t>
            </a:r>
            <a:r>
              <a:rPr lang="en-US" sz="1800" err="1"/>
              <a:t>hexcode</a:t>
            </a:r>
            <a:endParaRPr lang="en-US" sz="1800"/>
          </a:p>
          <a:p>
            <a:pPr marL="383540" indent="-383540"/>
            <a:r>
              <a:rPr lang="en-US" sz="1800"/>
              <a:t>Color Research</a:t>
            </a:r>
          </a:p>
          <a:p>
            <a:pPr marL="383540" indent="-383540"/>
            <a:r>
              <a:rPr lang="en-US" sz="1800"/>
              <a:t>Color naming</a:t>
            </a:r>
          </a:p>
          <a:p>
            <a:pPr marL="383540" indent="-383540"/>
            <a:endParaRPr lang="en-US" sz="1800"/>
          </a:p>
          <a:p>
            <a:pPr marL="383540" indent="-383540"/>
            <a:endParaRPr lang="en-US" sz="1800"/>
          </a:p>
          <a:p>
            <a:pPr marL="383540" indent="-383540"/>
            <a:endParaRPr lang="en-US" sz="1800"/>
          </a:p>
          <a:p>
            <a:pPr marL="0" indent="0">
              <a:buNone/>
            </a:pPr>
            <a:r>
              <a:rPr lang="en-US" sz="1800"/>
              <a:t>Experiences &amp; Skills Acquired</a:t>
            </a:r>
          </a:p>
          <a:p>
            <a:pPr marL="383540" indent="-383540"/>
            <a:r>
              <a:rPr lang="en-US" sz="1800"/>
              <a:t>Peer Programming</a:t>
            </a:r>
          </a:p>
          <a:p>
            <a:pPr marL="383540" indent="-383540"/>
            <a:r>
              <a:rPr lang="en-US" sz="1800"/>
              <a:t>Knowledge Sharing</a:t>
            </a:r>
          </a:p>
          <a:p>
            <a:pPr marL="383540" indent="-383540"/>
            <a:r>
              <a:rPr lang="en-US" sz="1800"/>
              <a:t>Swift</a:t>
            </a:r>
          </a:p>
          <a:p>
            <a:pPr marL="383540" indent="-383540"/>
            <a:r>
              <a:rPr lang="en-US" sz="1800"/>
              <a:t>Team-Work &amp; communication</a:t>
            </a:r>
          </a:p>
          <a:p>
            <a:pPr marL="383540" indent="-383540"/>
            <a:endParaRPr lang="en-US" sz="1800"/>
          </a:p>
          <a:p>
            <a:pPr marL="383540" indent="-383540"/>
            <a:endParaRPr lang="en-US" sz="1800"/>
          </a:p>
          <a:p>
            <a:pPr marL="383540" indent="-383540"/>
            <a:endParaRPr lang="en-US" sz="1800"/>
          </a:p>
        </p:txBody>
      </p:sp>
    </p:spTree>
    <p:extLst>
      <p:ext uri="{BB962C8B-B14F-4D97-AF65-F5344CB8AC3E}">
        <p14:creationId xmlns:p14="http://schemas.microsoft.com/office/powerpoint/2010/main" val="172562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8B382-8A6D-4553-B13B-61625C64EB1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Tasks and Growth- David</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55483A-9ADD-4860-9CA7-46580980DE3B}"/>
              </a:ext>
            </a:extLst>
          </p:cNvPr>
          <p:cNvSpPr>
            <a:spLocks noGrp="1"/>
          </p:cNvSpPr>
          <p:nvPr>
            <p:ph idx="1"/>
          </p:nvPr>
        </p:nvSpPr>
        <p:spPr>
          <a:xfrm>
            <a:off x="6176720" y="791570"/>
            <a:ext cx="4892308" cy="5262390"/>
          </a:xfrm>
        </p:spPr>
        <p:txBody>
          <a:bodyPr vert="horz" lIns="91440" tIns="45720" rIns="91440" bIns="45720" rtlCol="0" anchor="ctr">
            <a:normAutofit/>
          </a:bodyPr>
          <a:lstStyle/>
          <a:p>
            <a:pPr marL="0" indent="0">
              <a:buNone/>
            </a:pPr>
            <a:endParaRPr lang="en-US" sz="1800"/>
          </a:p>
          <a:p>
            <a:pPr marL="0" indent="0">
              <a:buNone/>
            </a:pPr>
            <a:endParaRPr lang="en-US" sz="1800"/>
          </a:p>
          <a:p>
            <a:pPr marL="0" indent="0">
              <a:buNone/>
            </a:pPr>
            <a:r>
              <a:rPr lang="en-US" sz="1800"/>
              <a:t>Contribution</a:t>
            </a:r>
            <a:endParaRPr lang="en-US"/>
          </a:p>
          <a:p>
            <a:pPr marL="383540" indent="-383540"/>
            <a:r>
              <a:rPr lang="en-US" sz="1800"/>
              <a:t>Graphic design</a:t>
            </a:r>
          </a:p>
          <a:p>
            <a:pPr marL="383540" indent="-383540"/>
            <a:r>
              <a:rPr lang="en-US" sz="1800"/>
              <a:t>Research of color theory in respect to design &amp; fashion</a:t>
            </a:r>
          </a:p>
          <a:p>
            <a:pPr marL="383540" indent="-383540"/>
            <a:r>
              <a:rPr lang="en-US" sz="1800"/>
              <a:t>Integration of JS color wheel</a:t>
            </a:r>
          </a:p>
          <a:p>
            <a:pPr marL="383540" indent="-383540"/>
            <a:endParaRPr lang="en-US" sz="1800"/>
          </a:p>
          <a:p>
            <a:pPr marL="0" indent="0">
              <a:buNone/>
            </a:pPr>
            <a:r>
              <a:rPr lang="en-US" sz="1800"/>
              <a:t>Experiences &amp; Skills Acquired</a:t>
            </a:r>
          </a:p>
          <a:p>
            <a:pPr marL="383540" indent="-383540"/>
            <a:r>
              <a:rPr lang="en-US" sz="1800"/>
              <a:t>Swift</a:t>
            </a:r>
          </a:p>
          <a:p>
            <a:pPr marL="383540" indent="-383540"/>
            <a:r>
              <a:rPr lang="en-US" sz="1800"/>
              <a:t>Knowledge Sharing</a:t>
            </a:r>
          </a:p>
          <a:p>
            <a:pPr marL="383540" indent="-383540"/>
            <a:r>
              <a:rPr lang="en-US" sz="1800"/>
              <a:t>Team-Work &amp; communication</a:t>
            </a:r>
          </a:p>
          <a:p>
            <a:pPr marL="383540" indent="-383540"/>
            <a:r>
              <a:rPr lang="en-US" sz="1800"/>
              <a:t>Design tools for digital media</a:t>
            </a:r>
          </a:p>
          <a:p>
            <a:pPr marL="383540" indent="-383540"/>
            <a:endParaRPr lang="en-US" sz="1800"/>
          </a:p>
          <a:p>
            <a:pPr marL="383540" indent="-383540"/>
            <a:endParaRPr lang="en-US" sz="1800"/>
          </a:p>
          <a:p>
            <a:pPr marL="383540" indent="-383540"/>
            <a:endParaRPr lang="en-US" sz="1800"/>
          </a:p>
        </p:txBody>
      </p:sp>
    </p:spTree>
    <p:extLst>
      <p:ext uri="{BB962C8B-B14F-4D97-AF65-F5344CB8AC3E}">
        <p14:creationId xmlns:p14="http://schemas.microsoft.com/office/powerpoint/2010/main" val="291112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C8B382-8A6D-4553-B13B-61625C64EB1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Tasks and Growth- Ian</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55483A-9ADD-4860-9CA7-46580980DE3B}"/>
              </a:ext>
            </a:extLst>
          </p:cNvPr>
          <p:cNvSpPr>
            <a:spLocks noGrp="1"/>
          </p:cNvSpPr>
          <p:nvPr>
            <p:ph idx="1"/>
          </p:nvPr>
        </p:nvSpPr>
        <p:spPr>
          <a:xfrm>
            <a:off x="6176720" y="356143"/>
            <a:ext cx="4892308" cy="5697817"/>
          </a:xfrm>
        </p:spPr>
        <p:txBody>
          <a:bodyPr vert="horz" lIns="91440" tIns="45720" rIns="91440" bIns="45720" rtlCol="0" anchor="ctr">
            <a:normAutofit fontScale="92500" lnSpcReduction="20000"/>
          </a:bodyPr>
          <a:lstStyle/>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Contribution</a:t>
            </a:r>
            <a:endParaRPr lang="en-US"/>
          </a:p>
          <a:p>
            <a:pPr marL="383540" indent="-383540"/>
            <a:r>
              <a:rPr lang="en-US" sz="1800"/>
              <a:t>App Architecture</a:t>
            </a:r>
          </a:p>
          <a:p>
            <a:pPr marL="383540" indent="-383540"/>
            <a:r>
              <a:rPr lang="en-US" sz="1800"/>
              <a:t>Project Management</a:t>
            </a:r>
          </a:p>
          <a:p>
            <a:pPr marL="383540" indent="-383540"/>
            <a:r>
              <a:rPr lang="en-US" sz="1800"/>
              <a:t>Automated Testing</a:t>
            </a:r>
          </a:p>
          <a:p>
            <a:pPr marL="383540" indent="-383540"/>
            <a:r>
              <a:rPr lang="en-US" sz="1800"/>
              <a:t>Swift</a:t>
            </a:r>
          </a:p>
          <a:p>
            <a:pPr marL="383540" indent="-383540"/>
            <a:endParaRPr lang="en-US" sz="1800"/>
          </a:p>
          <a:p>
            <a:pPr marL="383540" indent="-383540"/>
            <a:endParaRPr lang="en-US" sz="1800"/>
          </a:p>
          <a:p>
            <a:pPr marL="383540" indent="-383540"/>
            <a:endParaRPr lang="en-US" sz="1800"/>
          </a:p>
          <a:p>
            <a:pPr marL="0" indent="0">
              <a:buNone/>
            </a:pPr>
            <a:r>
              <a:rPr lang="en-US" sz="1800"/>
              <a:t>Experiences &amp; Skills Acquired</a:t>
            </a:r>
          </a:p>
          <a:p>
            <a:pPr marL="383540" indent="-383540"/>
            <a:r>
              <a:rPr lang="en-US" sz="1800">
                <a:ea typeface="+mn-lt"/>
                <a:cs typeface="+mn-lt"/>
              </a:rPr>
              <a:t>Problem Solving</a:t>
            </a:r>
            <a:endParaRPr lang="en-US" sz="1800"/>
          </a:p>
          <a:p>
            <a:pPr marL="383540" indent="-383540"/>
            <a:r>
              <a:rPr lang="en-US" sz="1800"/>
              <a:t>Knowledge Sharing</a:t>
            </a:r>
            <a:endParaRPr lang="en-US"/>
          </a:p>
          <a:p>
            <a:pPr marL="383540" indent="-383540"/>
            <a:r>
              <a:rPr lang="en-US" sz="1800"/>
              <a:t>Team-Work &amp; communication</a:t>
            </a:r>
          </a:p>
          <a:p>
            <a:pPr marL="0" indent="0">
              <a:buNone/>
            </a:pPr>
            <a:endParaRPr lang="en-US" sz="1800"/>
          </a:p>
          <a:p>
            <a:pPr marL="383540" indent="-383540"/>
            <a:endParaRPr lang="en-US" sz="1800"/>
          </a:p>
          <a:p>
            <a:pPr marL="383540" indent="-383540"/>
            <a:endParaRPr lang="en-US" sz="1800"/>
          </a:p>
          <a:p>
            <a:pPr marL="383540" indent="-383540"/>
            <a:endParaRPr lang="en-US" sz="1800"/>
          </a:p>
        </p:txBody>
      </p:sp>
    </p:spTree>
    <p:extLst>
      <p:ext uri="{BB962C8B-B14F-4D97-AF65-F5344CB8AC3E}">
        <p14:creationId xmlns:p14="http://schemas.microsoft.com/office/powerpoint/2010/main" val="18765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D73D8B1-08BA-A043-B016-005EF173DD7C}"/>
              </a:ext>
            </a:extLst>
          </p:cNvPr>
          <p:cNvSpPr>
            <a:spLocks noGrp="1"/>
          </p:cNvSpPr>
          <p:nvPr>
            <p:ph type="title"/>
          </p:nvPr>
        </p:nvSpPr>
        <p:spPr>
          <a:xfrm>
            <a:off x="1915385" y="1705043"/>
            <a:ext cx="8361229" cy="3299035"/>
          </a:xfrm>
        </p:spPr>
        <p:txBody>
          <a:bodyPr vert="horz" lIns="91440" tIns="45720" rIns="91440" bIns="45720" rtlCol="0" anchor="b">
            <a:normAutofit/>
          </a:bodyPr>
          <a:lstStyle/>
          <a:p>
            <a:r>
              <a:rPr lang="en-US" sz="7200" b="0" i="0">
                <a:effectLst/>
                <a:latin typeface="Helvetica" pitchFamily="2" charset="0"/>
              </a:rPr>
              <a:t>Estimated </a:t>
            </a:r>
            <a:r>
              <a:rPr lang="en-US" sz="7200" i="0" u="sng">
                <a:effectLst/>
                <a:latin typeface="Helvetica" pitchFamily="2" charset="0"/>
              </a:rPr>
              <a:t>250 million</a:t>
            </a:r>
            <a:r>
              <a:rPr lang="en-US" sz="7200" b="0" i="0">
                <a:effectLst/>
                <a:latin typeface="Helvetica" pitchFamily="2" charset="0"/>
              </a:rPr>
              <a:t> people in the world are colorblind</a:t>
            </a:r>
            <a:endParaRPr lang="en-US" sz="4000">
              <a:effectLst/>
            </a:endParaRPr>
          </a:p>
        </p:txBody>
      </p:sp>
    </p:spTree>
    <p:extLst>
      <p:ext uri="{BB962C8B-B14F-4D97-AF65-F5344CB8AC3E}">
        <p14:creationId xmlns:p14="http://schemas.microsoft.com/office/powerpoint/2010/main" val="1917489777"/>
      </p:ext>
    </p:extLst>
  </p:cSld>
  <p:clrMapOvr>
    <a:overrideClrMapping bg1="dk1" tx1="lt1" bg2="dk2" tx2="lt2" accent1="accent1" accent2="accent2" accent3="accent3" accent4="accent4" accent5="accent5" accent6="accent6" hlink="hlink" folHlink="folHlink"/>
  </p:clrMapOvr>
  <p:transition spd="med">
    <p:pull dir="u"/>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EC5FC-4999-B34A-B661-50A11497C798}"/>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a:t>App icon</a:t>
            </a:r>
          </a:p>
        </p:txBody>
      </p:sp>
      <p:sp>
        <p:nvSpPr>
          <p:cNvPr id="2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9" name="Picture 8">
            <a:extLst>
              <a:ext uri="{FF2B5EF4-FFF2-40B4-BE49-F238E27FC236}">
                <a16:creationId xmlns:a16="http://schemas.microsoft.com/office/drawing/2014/main" id="{CC7DFDA7-B1D1-5840-A1E3-8C93EA0F65E0}"/>
              </a:ext>
            </a:extLst>
          </p:cNvPr>
          <p:cNvPicPr>
            <a:picLocks noChangeAspect="1"/>
          </p:cNvPicPr>
          <p:nvPr/>
        </p:nvPicPr>
        <p:blipFill>
          <a:blip r:embed="rId2"/>
          <a:stretch>
            <a:fillRect/>
          </a:stretch>
        </p:blipFill>
        <p:spPr>
          <a:xfrm>
            <a:off x="2020879" y="1340841"/>
            <a:ext cx="4375510" cy="4375510"/>
          </a:xfrm>
          <a:prstGeom prst="rect">
            <a:avLst/>
          </a:prstGeom>
        </p:spPr>
      </p:pic>
    </p:spTree>
    <p:extLst>
      <p:ext uri="{BB962C8B-B14F-4D97-AF65-F5344CB8AC3E}">
        <p14:creationId xmlns:p14="http://schemas.microsoft.com/office/powerpoint/2010/main" val="2044570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21">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4" name="Rectangle 25">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35" name="Freeform: Shape 27">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a:p>
        </p:txBody>
      </p:sp>
      <p:sp>
        <p:nvSpPr>
          <p:cNvPr id="36" name="Freeform: Shape 29">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9600"/>
              <a:t>Tools</a:t>
            </a:r>
          </a:p>
        </p:txBody>
      </p:sp>
      <p:sp>
        <p:nvSpPr>
          <p:cNvPr id="32" name="Rectangle 31">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Tree>
    <p:extLst>
      <p:ext uri="{BB962C8B-B14F-4D97-AF65-F5344CB8AC3E}">
        <p14:creationId xmlns:p14="http://schemas.microsoft.com/office/powerpoint/2010/main" val="1614895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5" name="Rectangle 44">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a:t>Xcode</a:t>
            </a:r>
          </a:p>
        </p:txBody>
      </p:sp>
      <p:sp>
        <p:nvSpPr>
          <p:cNvPr id="47"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9"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A98608EA-DBA0-AE43-8933-137F345BC8D7}"/>
              </a:ext>
            </a:extLst>
          </p:cNvPr>
          <p:cNvPicPr>
            <a:picLocks noChangeAspect="1"/>
          </p:cNvPicPr>
          <p:nvPr/>
        </p:nvPicPr>
        <p:blipFill>
          <a:blip r:embed="rId3"/>
          <a:stretch>
            <a:fillRect/>
          </a:stretch>
        </p:blipFill>
        <p:spPr>
          <a:xfrm>
            <a:off x="1371403" y="1425173"/>
            <a:ext cx="4207669" cy="4207669"/>
          </a:xfrm>
          <a:prstGeom prst="rect">
            <a:avLst/>
          </a:prstGeom>
        </p:spPr>
      </p:pic>
    </p:spTree>
    <p:extLst>
      <p:ext uri="{BB962C8B-B14F-4D97-AF65-F5344CB8AC3E}">
        <p14:creationId xmlns:p14="http://schemas.microsoft.com/office/powerpoint/2010/main" val="1509804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AD95DB-28DE-B044-A8D1-2A8CF1E10B5D}"/>
              </a:ext>
            </a:extLst>
          </p:cNvPr>
          <p:cNvPicPr>
            <a:picLocks noChangeAspect="1"/>
          </p:cNvPicPr>
          <p:nvPr/>
        </p:nvPicPr>
        <p:blipFill>
          <a:blip r:embed="rId3"/>
          <a:stretch>
            <a:fillRect/>
          </a:stretch>
        </p:blipFill>
        <p:spPr>
          <a:xfrm>
            <a:off x="1382158" y="480515"/>
            <a:ext cx="9427683" cy="5892302"/>
          </a:xfrm>
          <a:prstGeom prst="rect">
            <a:avLst/>
          </a:prstGeom>
        </p:spPr>
      </p:pic>
    </p:spTree>
    <p:extLst>
      <p:ext uri="{BB962C8B-B14F-4D97-AF65-F5344CB8AC3E}">
        <p14:creationId xmlns:p14="http://schemas.microsoft.com/office/powerpoint/2010/main" val="2248188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8" name="Rectangle 57">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a:t>Github Actions</a:t>
            </a:r>
          </a:p>
        </p:txBody>
      </p:sp>
      <p:sp>
        <p:nvSpPr>
          <p:cNvPr id="60"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62"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A1ECFCAB-73AC-E54F-8D9B-4E802C8D3A3D}"/>
              </a:ext>
            </a:extLst>
          </p:cNvPr>
          <p:cNvPicPr>
            <a:picLocks noChangeAspect="1"/>
          </p:cNvPicPr>
          <p:nvPr/>
        </p:nvPicPr>
        <p:blipFill rotWithShape="1">
          <a:blip r:embed="rId3"/>
          <a:srcRect l="12478" t="12992" r="9671" b="7827"/>
          <a:stretch/>
        </p:blipFill>
        <p:spPr>
          <a:xfrm>
            <a:off x="1371403" y="1373062"/>
            <a:ext cx="4207669" cy="4311891"/>
          </a:xfrm>
          <a:prstGeom prst="rect">
            <a:avLst/>
          </a:prstGeom>
        </p:spPr>
      </p:pic>
    </p:spTree>
    <p:extLst>
      <p:ext uri="{BB962C8B-B14F-4D97-AF65-F5344CB8AC3E}">
        <p14:creationId xmlns:p14="http://schemas.microsoft.com/office/powerpoint/2010/main" val="2890936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726711-B970-0E4C-A064-07C10E73D376}"/>
              </a:ext>
            </a:extLst>
          </p:cNvPr>
          <p:cNvPicPr>
            <a:picLocks noChangeAspect="1"/>
          </p:cNvPicPr>
          <p:nvPr/>
        </p:nvPicPr>
        <p:blipFill>
          <a:blip r:embed="rId3"/>
          <a:stretch>
            <a:fillRect/>
          </a:stretch>
        </p:blipFill>
        <p:spPr>
          <a:xfrm>
            <a:off x="2167798" y="480515"/>
            <a:ext cx="7856403" cy="5892302"/>
          </a:xfrm>
          <a:prstGeom prst="rect">
            <a:avLst/>
          </a:prstGeom>
        </p:spPr>
      </p:pic>
    </p:spTree>
    <p:extLst>
      <p:ext uri="{BB962C8B-B14F-4D97-AF65-F5344CB8AC3E}">
        <p14:creationId xmlns:p14="http://schemas.microsoft.com/office/powerpoint/2010/main" val="1099270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A27BD10-F318-C743-8ED8-52AF05D2E900}"/>
              </a:ext>
            </a:extLst>
          </p:cNvPr>
          <p:cNvPicPr>
            <a:picLocks noChangeAspect="1"/>
          </p:cNvPicPr>
          <p:nvPr/>
        </p:nvPicPr>
        <p:blipFill>
          <a:blip r:embed="rId3"/>
          <a:stretch>
            <a:fillRect/>
          </a:stretch>
        </p:blipFill>
        <p:spPr>
          <a:xfrm>
            <a:off x="2167798" y="480515"/>
            <a:ext cx="7856403" cy="5892302"/>
          </a:xfrm>
          <a:prstGeom prst="rect">
            <a:avLst/>
          </a:prstGeom>
        </p:spPr>
      </p:pic>
    </p:spTree>
    <p:extLst>
      <p:ext uri="{BB962C8B-B14F-4D97-AF65-F5344CB8AC3E}">
        <p14:creationId xmlns:p14="http://schemas.microsoft.com/office/powerpoint/2010/main" val="2567622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5" descr="A screenshot of a computer&#10;&#10;Description generated with very high confidence">
            <a:extLst>
              <a:ext uri="{FF2B5EF4-FFF2-40B4-BE49-F238E27FC236}">
                <a16:creationId xmlns:a16="http://schemas.microsoft.com/office/drawing/2014/main" id="{632F6F27-B3EA-43E3-9F12-7AED5680D862}"/>
              </a:ext>
            </a:extLst>
          </p:cNvPr>
          <p:cNvPicPr>
            <a:picLocks noChangeAspect="1"/>
          </p:cNvPicPr>
          <p:nvPr/>
        </p:nvPicPr>
        <p:blipFill rotWithShape="1">
          <a:blip r:embed="rId3"/>
          <a:srcRect b="10000"/>
          <a:stretch/>
        </p:blipFill>
        <p:spPr>
          <a:xfrm>
            <a:off x="20" y="10"/>
            <a:ext cx="12191980" cy="6857990"/>
          </a:xfrm>
          <a:prstGeom prst="rect">
            <a:avLst/>
          </a:prstGeom>
        </p:spPr>
      </p:pic>
    </p:spTree>
    <p:extLst>
      <p:ext uri="{BB962C8B-B14F-4D97-AF65-F5344CB8AC3E}">
        <p14:creationId xmlns:p14="http://schemas.microsoft.com/office/powerpoint/2010/main" val="4276244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5" name="Rectangle 44">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a:t>Swift Playgrounds</a:t>
            </a:r>
          </a:p>
        </p:txBody>
      </p:sp>
      <p:sp>
        <p:nvSpPr>
          <p:cNvPr id="47"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9"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6ED74815-A15E-4640-B31B-4F0C19C8B48F}"/>
              </a:ext>
            </a:extLst>
          </p:cNvPr>
          <p:cNvPicPr>
            <a:picLocks noChangeAspect="1"/>
          </p:cNvPicPr>
          <p:nvPr/>
        </p:nvPicPr>
        <p:blipFill>
          <a:blip r:embed="rId3"/>
          <a:stretch>
            <a:fillRect/>
          </a:stretch>
        </p:blipFill>
        <p:spPr>
          <a:xfrm>
            <a:off x="1371403" y="1425173"/>
            <a:ext cx="4207669" cy="4207669"/>
          </a:xfrm>
          <a:prstGeom prst="rect">
            <a:avLst/>
          </a:prstGeom>
        </p:spPr>
      </p:pic>
    </p:spTree>
    <p:extLst>
      <p:ext uri="{BB962C8B-B14F-4D97-AF65-F5344CB8AC3E}">
        <p14:creationId xmlns:p14="http://schemas.microsoft.com/office/powerpoint/2010/main" val="218539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674AEA-5A59-984D-A14E-3A0B1C99C0D4}"/>
              </a:ext>
            </a:extLst>
          </p:cNvPr>
          <p:cNvPicPr>
            <a:picLocks noChangeAspect="1"/>
          </p:cNvPicPr>
          <p:nvPr/>
        </p:nvPicPr>
        <p:blipFill>
          <a:blip r:embed="rId3"/>
          <a:stretch>
            <a:fillRect/>
          </a:stretch>
        </p:blipFill>
        <p:spPr>
          <a:xfrm>
            <a:off x="2167798" y="480515"/>
            <a:ext cx="7856403" cy="5892302"/>
          </a:xfrm>
          <a:prstGeom prst="rect">
            <a:avLst/>
          </a:prstGeom>
        </p:spPr>
      </p:pic>
    </p:spTree>
    <p:extLst>
      <p:ext uri="{BB962C8B-B14F-4D97-AF65-F5344CB8AC3E}">
        <p14:creationId xmlns:p14="http://schemas.microsoft.com/office/powerpoint/2010/main" val="377990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4" name="Rectangle 23">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7"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28"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D73D8B1-08BA-A043-B016-005EF173DD7C}"/>
              </a:ext>
            </a:extLst>
          </p:cNvPr>
          <p:cNvSpPr>
            <a:spLocks noGrp="1"/>
          </p:cNvSpPr>
          <p:nvPr>
            <p:ph type="title"/>
          </p:nvPr>
        </p:nvSpPr>
        <p:spPr>
          <a:xfrm>
            <a:off x="1915385" y="2379887"/>
            <a:ext cx="8361229" cy="2098226"/>
          </a:xfrm>
        </p:spPr>
        <p:txBody>
          <a:bodyPr vert="horz" lIns="91440" tIns="45720" rIns="91440" bIns="45720" rtlCol="0" anchor="b">
            <a:noAutofit/>
          </a:bodyPr>
          <a:lstStyle/>
          <a:p>
            <a:pPr algn="ctr"/>
            <a:r>
              <a:rPr lang="en-US" sz="5700" b="0" i="0" cap="all">
                <a:effectLst/>
              </a:rPr>
              <a:t> 8% of men worldwide are colorblind while only .5% of women are</a:t>
            </a:r>
            <a:endParaRPr lang="en-US" sz="5700" cap="all">
              <a:effectLst/>
            </a:endParaRPr>
          </a:p>
        </p:txBody>
      </p:sp>
    </p:spTree>
    <p:extLst>
      <p:ext uri="{BB962C8B-B14F-4D97-AF65-F5344CB8AC3E}">
        <p14:creationId xmlns:p14="http://schemas.microsoft.com/office/powerpoint/2010/main" val="1882208826"/>
      </p:ext>
    </p:extLst>
  </p:cSld>
  <p:clrMapOvr>
    <a:overrideClrMapping bg1="dk1" tx1="lt1" bg2="dk2" tx2="lt2" accent1="accent1" accent2="accent2" accent3="accent3" accent4="accent4" accent5="accent5" accent6="accent6" hlink="hlink" folHlink="folHlink"/>
  </p:clrMapOvr>
  <p:transition spd="med">
    <p:pull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6" name="Rectangle 25">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9"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1478521" y="1480930"/>
            <a:ext cx="5751537" cy="3848521"/>
          </a:xfrm>
        </p:spPr>
        <p:txBody>
          <a:bodyPr vert="horz" lIns="91440" tIns="45720" rIns="91440" bIns="45720" rtlCol="0" anchor="ctr">
            <a:normAutofit/>
          </a:bodyPr>
          <a:lstStyle/>
          <a:p>
            <a:r>
              <a:rPr lang="en-US" sz="6600"/>
              <a:t>TEAMwork</a:t>
            </a:r>
          </a:p>
        </p:txBody>
      </p:sp>
      <p:cxnSp>
        <p:nvCxnSpPr>
          <p:cNvPr id="32" name="Straight Connector 31">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08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1" name="Rectangle 4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4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8D880692-E295-A443-A8BD-F5F0C4F7685B}"/>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a:t>Questions</a:t>
            </a:r>
          </a:p>
        </p:txBody>
      </p:sp>
    </p:spTree>
    <p:extLst>
      <p:ext uri="{BB962C8B-B14F-4D97-AF65-F5344CB8AC3E}">
        <p14:creationId xmlns:p14="http://schemas.microsoft.com/office/powerpoint/2010/main" val="157746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1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1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EB46B-0EC9-4041-AC5F-9650D0C94403}"/>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cap="all"/>
              <a:t>Normal Vision</a:t>
            </a:r>
          </a:p>
        </p:txBody>
      </p:sp>
      <p:sp>
        <p:nvSpPr>
          <p:cNvPr id="28"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 name="Content Placeholder 5">
            <a:extLst>
              <a:ext uri="{FF2B5EF4-FFF2-40B4-BE49-F238E27FC236}">
                <a16:creationId xmlns:a16="http://schemas.microsoft.com/office/drawing/2014/main" id="{3353B168-2A0D-8A4C-8D13-4254642A21F9}"/>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Tree>
    <p:extLst>
      <p:ext uri="{BB962C8B-B14F-4D97-AF65-F5344CB8AC3E}">
        <p14:creationId xmlns:p14="http://schemas.microsoft.com/office/powerpoint/2010/main" val="401299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3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5" name="Rectangle 37">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EB46B-0EC9-4041-AC5F-9650D0C94403}"/>
              </a:ext>
            </a:extLst>
          </p:cNvPr>
          <p:cNvSpPr>
            <a:spLocks noGrp="1"/>
          </p:cNvSpPr>
          <p:nvPr>
            <p:ph type="title"/>
          </p:nvPr>
        </p:nvSpPr>
        <p:spPr>
          <a:xfrm>
            <a:off x="8186895" y="1218071"/>
            <a:ext cx="3355942" cy="3002790"/>
          </a:xfrm>
        </p:spPr>
        <p:txBody>
          <a:bodyPr vert="horz" lIns="91440" tIns="45720" rIns="91440" bIns="45720" rtlCol="0" anchor="b">
            <a:normAutofit/>
          </a:bodyPr>
          <a:lstStyle/>
          <a:p>
            <a:pPr algn="ctr"/>
            <a:r>
              <a:rPr lang="en-US" sz="3700" cap="all"/>
              <a:t>DEUTERANOPIA</a:t>
            </a:r>
            <a:br>
              <a:rPr lang="en-US" sz="3700" cap="all"/>
            </a:br>
            <a:br>
              <a:rPr lang="en-US" sz="3700" cap="all"/>
            </a:br>
            <a:r>
              <a:rPr lang="en-US" sz="2000" cap="all">
                <a:ea typeface="+mj-lt"/>
                <a:cs typeface="+mj-lt"/>
              </a:rPr>
              <a:t>Missing (Green) M-Cone</a:t>
            </a:r>
            <a:endParaRPr lang="en-US" sz="2000" cap="all"/>
          </a:p>
        </p:txBody>
      </p:sp>
      <p:sp>
        <p:nvSpPr>
          <p:cNvPr id="4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1C5028DC-784E-3047-8783-FF6B6013D1B1}"/>
              </a:ext>
            </a:extLst>
          </p:cNvPr>
          <p:cNvPicPr>
            <a:picLocks noChangeAspect="1"/>
          </p:cNvPicPr>
          <p:nvPr/>
        </p:nvPicPr>
        <p:blipFill>
          <a:blip r:embed="rId3"/>
          <a:stretch>
            <a:fillRect/>
          </a:stretch>
        </p:blipFill>
        <p:spPr>
          <a:xfrm>
            <a:off x="1379023" y="1639831"/>
            <a:ext cx="5659222" cy="3777530"/>
          </a:xfrm>
          <a:prstGeom prst="rect">
            <a:avLst/>
          </a:prstGeom>
        </p:spPr>
      </p:pic>
    </p:spTree>
    <p:extLst>
      <p:ext uri="{BB962C8B-B14F-4D97-AF65-F5344CB8AC3E}">
        <p14:creationId xmlns:p14="http://schemas.microsoft.com/office/powerpoint/2010/main" val="557812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 name="Group 5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63" name="Rectangle 5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EB46B-0EC9-4041-AC5F-9650D0C94403}"/>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PROTANOPIA</a:t>
            </a:r>
            <a:br>
              <a:rPr lang="en-US" sz="4200" cap="all"/>
            </a:br>
            <a:br>
              <a:rPr lang="en-US" sz="4200" cap="all"/>
            </a:br>
            <a:r>
              <a:rPr lang="en-US" sz="2000" cap="all">
                <a:ea typeface="+mj-lt"/>
                <a:cs typeface="+mj-lt"/>
              </a:rPr>
              <a:t>Missing (Red) L-Cone</a:t>
            </a:r>
            <a:endParaRPr lang="en-US" sz="2000" cap="all"/>
          </a:p>
        </p:txBody>
      </p:sp>
      <p:sp>
        <p:nvSpPr>
          <p:cNvPr id="6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Picture 4">
            <a:extLst>
              <a:ext uri="{FF2B5EF4-FFF2-40B4-BE49-F238E27FC236}">
                <a16:creationId xmlns:a16="http://schemas.microsoft.com/office/drawing/2014/main" id="{450444A8-5567-084A-B233-F2E387F67336}"/>
              </a:ext>
            </a:extLst>
          </p:cNvPr>
          <p:cNvPicPr>
            <a:picLocks noChangeAspect="1"/>
          </p:cNvPicPr>
          <p:nvPr/>
        </p:nvPicPr>
        <p:blipFill>
          <a:blip r:embed="rId3"/>
          <a:stretch>
            <a:fillRect/>
          </a:stretch>
        </p:blipFill>
        <p:spPr>
          <a:xfrm>
            <a:off x="1379023" y="1639831"/>
            <a:ext cx="5659222" cy="3777530"/>
          </a:xfrm>
          <a:prstGeom prst="rect">
            <a:avLst/>
          </a:prstGeom>
        </p:spPr>
      </p:pic>
    </p:spTree>
    <p:extLst>
      <p:ext uri="{BB962C8B-B14F-4D97-AF65-F5344CB8AC3E}">
        <p14:creationId xmlns:p14="http://schemas.microsoft.com/office/powerpoint/2010/main" val="3708913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4" name="Rectangle 7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EB46B-0EC9-4041-AC5F-9650D0C94403}"/>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cap="all"/>
              <a:t>TRITANOPIA</a:t>
            </a:r>
            <a:br>
              <a:rPr lang="en-US" sz="4700" cap="all"/>
            </a:br>
            <a:br>
              <a:rPr lang="en-US" sz="4700" cap="all"/>
            </a:br>
            <a:r>
              <a:rPr lang="en-US" sz="2000" cap="all">
                <a:ea typeface="+mj-lt"/>
                <a:cs typeface="+mj-lt"/>
              </a:rPr>
              <a:t>Missing (Blue) S-Cone</a:t>
            </a:r>
            <a:endParaRPr lang="en-US" sz="2000" cap="all"/>
          </a:p>
        </p:txBody>
      </p:sp>
      <p:sp>
        <p:nvSpPr>
          <p:cNvPr id="7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B0B61507-A77E-AE4F-8798-99F05F3D2E8D}"/>
              </a:ext>
            </a:extLst>
          </p:cNvPr>
          <p:cNvPicPr>
            <a:picLocks noChangeAspect="1"/>
          </p:cNvPicPr>
          <p:nvPr/>
        </p:nvPicPr>
        <p:blipFill>
          <a:blip r:embed="rId3"/>
          <a:stretch>
            <a:fillRect/>
          </a:stretch>
        </p:blipFill>
        <p:spPr>
          <a:xfrm>
            <a:off x="1379023" y="1639831"/>
            <a:ext cx="5659222" cy="3777530"/>
          </a:xfrm>
          <a:prstGeom prst="rect">
            <a:avLst/>
          </a:prstGeom>
        </p:spPr>
      </p:pic>
    </p:spTree>
    <p:extLst>
      <p:ext uri="{BB962C8B-B14F-4D97-AF65-F5344CB8AC3E}">
        <p14:creationId xmlns:p14="http://schemas.microsoft.com/office/powerpoint/2010/main" val="252330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30</Notes>
  <HiddenSlides>8</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Crop</vt:lpstr>
      <vt:lpstr>Color Assistant</vt:lpstr>
      <vt:lpstr>COLOR BLINDNESS</vt:lpstr>
      <vt:lpstr>Most cases of colorblindness occur at birth but you can develop color deficiency later in life</vt:lpstr>
      <vt:lpstr>Estimated 250 million people in the world are colorblind</vt:lpstr>
      <vt:lpstr> 8% of men worldwide are colorblind while only .5% of women are</vt:lpstr>
      <vt:lpstr>Normal Vision</vt:lpstr>
      <vt:lpstr>DEUTERANOPIA  Missing (Green) M-Cone</vt:lpstr>
      <vt:lpstr>PROTANOPIA  Missing (Red) L-Cone</vt:lpstr>
      <vt:lpstr>TRITANOPIA  Missing (Blue) S-Cone</vt:lpstr>
      <vt:lpstr>Product Vision</vt:lpstr>
      <vt:lpstr>Product Vision</vt:lpstr>
      <vt:lpstr>Distinguish Color using a mobile device</vt:lpstr>
      <vt:lpstr>Enhance or aid the user in coordinating their clothes</vt:lpstr>
      <vt:lpstr>User Personas</vt:lpstr>
      <vt:lpstr>The Stigma Fighter</vt:lpstr>
      <vt:lpstr>The Fashionista </vt:lpstr>
      <vt:lpstr>The Shopper</vt:lpstr>
      <vt:lpstr>The Professional</vt:lpstr>
      <vt:lpstr>The Artist</vt:lpstr>
      <vt:lpstr>Feature Identification</vt:lpstr>
      <vt:lpstr>Color Identification</vt:lpstr>
      <vt:lpstr>PowerPoint Presentation</vt:lpstr>
      <vt:lpstr>Wardrobe Assistant</vt:lpstr>
      <vt:lpstr>PowerPoint Presentation</vt:lpstr>
      <vt:lpstr>Demo</vt:lpstr>
      <vt:lpstr>Swift code</vt:lpstr>
      <vt:lpstr>PowerPoint Presentation</vt:lpstr>
      <vt:lpstr>PowerPoint Presentation</vt:lpstr>
      <vt:lpstr>Still in the works…</vt:lpstr>
      <vt:lpstr>Wardrobe assistant</vt:lpstr>
      <vt:lpstr>PowerPoint Presentation</vt:lpstr>
      <vt:lpstr> IMPROVED Color Naming</vt:lpstr>
      <vt:lpstr>PowerPoint Presentation</vt:lpstr>
      <vt:lpstr>TEAM</vt:lpstr>
      <vt:lpstr>Tasks and Growth- Alexander</vt:lpstr>
      <vt:lpstr>Tasks and Growth- Leo</vt:lpstr>
      <vt:lpstr>Tasks and Growth- Zach</vt:lpstr>
      <vt:lpstr>Tasks and Growth- David</vt:lpstr>
      <vt:lpstr>Tasks and Growth- Ian</vt:lpstr>
      <vt:lpstr>App icon</vt:lpstr>
      <vt:lpstr>Tools</vt:lpstr>
      <vt:lpstr>Xcode</vt:lpstr>
      <vt:lpstr>PowerPoint Presentation</vt:lpstr>
      <vt:lpstr>Github Actions</vt:lpstr>
      <vt:lpstr>PowerPoint Presentation</vt:lpstr>
      <vt:lpstr>PowerPoint Presentation</vt:lpstr>
      <vt:lpstr>PowerPoint Presentation</vt:lpstr>
      <vt:lpstr>Swift Playgrounds</vt:lpstr>
      <vt:lpstr>PowerPoint Presentation</vt:lpstr>
      <vt:lpstr>TEAMwork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Assistant</dc:title>
  <dc:creator>Ian Tyler Applebaum</dc:creator>
  <cp:lastModifiedBy>Ian Tyler Applebaum</cp:lastModifiedBy>
  <cp:revision>1</cp:revision>
  <dcterms:created xsi:type="dcterms:W3CDTF">2019-11-11T03:19:45Z</dcterms:created>
  <dcterms:modified xsi:type="dcterms:W3CDTF">2019-12-09T21:11:54Z</dcterms:modified>
</cp:coreProperties>
</file>